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7" r:id="rId15"/>
    <p:sldId id="269" r:id="rId16"/>
    <p:sldId id="270" r:id="rId17"/>
    <p:sldId id="271" r:id="rId18"/>
    <p:sldId id="272" r:id="rId19"/>
    <p:sldId id="275" r:id="rId20"/>
    <p:sldId id="273" r:id="rId21"/>
    <p:sldId id="274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702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647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911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5007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0014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3994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9102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082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853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3974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615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005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287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78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745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926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73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DD97D-0B1A-44A5-AE89-3D2292A37D59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0927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86156" y="3776530"/>
            <a:ext cx="7766936" cy="1646302"/>
          </a:xfrm>
        </p:spPr>
        <p:txBody>
          <a:bodyPr/>
          <a:lstStyle/>
          <a:p>
            <a:pPr algn="ctr"/>
            <a:r>
              <a:rPr lang="cs-CZ" dirty="0" smtClean="0"/>
              <a:t>TECHNICKÉ PROSTŘEDKY </a:t>
            </a:r>
            <a:br>
              <a:rPr lang="cs-CZ" dirty="0" smtClean="0"/>
            </a:br>
            <a:r>
              <a:rPr lang="cs-CZ" dirty="0" smtClean="0"/>
              <a:t>POŽÁRNÍ OCHRANY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838">
            <a:off x="2722704" y="5052404"/>
            <a:ext cx="1103600" cy="113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9522">
            <a:off x="2543118" y="1402222"/>
            <a:ext cx="2053712" cy="74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20558" y="1198740"/>
            <a:ext cx="2151371" cy="115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8824" y1="9938" x2="58824" y2="9938"/>
                        <a14:foregroundMark x1="60294" y1="6522" x2="60294" y2="6522"/>
                        <a14:foregroundMark x1="29412" y1="72360" x2="29412" y2="72360"/>
                        <a14:foregroundMark x1="27451" y1="61491" x2="27451" y2="61491"/>
                        <a14:foregroundMark x1="22712" y1="64907" x2="22712" y2="64907"/>
                        <a14:foregroundMark x1="32026" y1="63665" x2="32026" y2="63665"/>
                        <a14:foregroundMark x1="30556" y1="85404" x2="30556" y2="854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57106">
            <a:off x="8393968" y="4381423"/>
            <a:ext cx="2544769" cy="134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717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2250" y="885093"/>
            <a:ext cx="8596668" cy="797169"/>
          </a:xfrm>
        </p:spPr>
        <p:txBody>
          <a:bodyPr/>
          <a:lstStyle/>
          <a:p>
            <a:pPr algn="ctr"/>
            <a:r>
              <a:rPr lang="cs-CZ" dirty="0" smtClean="0"/>
              <a:t>PŘETLAKOVÝ VENTIL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798" y="3591292"/>
            <a:ext cx="269557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584" y="1682262"/>
            <a:ext cx="4006362" cy="40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56492" y="2367281"/>
            <a:ext cx="4314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Chrání hadice a armatury před nadměrným namáháním tlakovými rázy.</a:t>
            </a:r>
          </a:p>
        </p:txBody>
      </p:sp>
    </p:spTree>
    <p:extLst>
      <p:ext uri="{BB962C8B-B14F-4D97-AF65-F5344CB8AC3E}">
        <p14:creationId xmlns:p14="http://schemas.microsoft.com/office/powerpoint/2010/main" val="2305581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2503" y="867508"/>
            <a:ext cx="8596668" cy="1320800"/>
          </a:xfrm>
        </p:spPr>
        <p:txBody>
          <a:bodyPr/>
          <a:lstStyle/>
          <a:p>
            <a:pPr algn="ctr"/>
            <a:r>
              <a:rPr lang="cs-CZ" dirty="0" smtClean="0"/>
              <a:t>PŘENOSNÝ AGREGÁT </a:t>
            </a:r>
            <a:br>
              <a:rPr lang="cs-CZ" dirty="0" smtClean="0"/>
            </a:br>
            <a:r>
              <a:rPr lang="cs-CZ" dirty="0" smtClean="0"/>
              <a:t>/NAPŘ. POŽÁRNÍ STŘÍKAČKA/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716" y="4373075"/>
            <a:ext cx="275272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539" y="2307993"/>
            <a:ext cx="4356955" cy="358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907441" y="2652320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Slouží k dálkové dopravě vody od vodního zdroje k požářišti. </a:t>
            </a:r>
          </a:p>
        </p:txBody>
      </p:sp>
    </p:spTree>
    <p:extLst>
      <p:ext uri="{BB962C8B-B14F-4D97-AF65-F5344CB8AC3E}">
        <p14:creationId xmlns:p14="http://schemas.microsoft.com/office/powerpoint/2010/main" val="2189548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HYDRANTOVÝ NÁSTAVEC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14837" y="2833313"/>
            <a:ext cx="4180422" cy="188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33671" y="2620459"/>
            <a:ext cx="4610129" cy="273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990080" y="3450741"/>
            <a:ext cx="3274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Slouží k odběru vody z podzemního hydrantu.</a:t>
            </a:r>
          </a:p>
        </p:txBody>
      </p:sp>
    </p:spTree>
    <p:extLst>
      <p:ext uri="{BB962C8B-B14F-4D97-AF65-F5344CB8AC3E}">
        <p14:creationId xmlns:p14="http://schemas.microsoft.com/office/powerpoint/2010/main" val="2645165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5611" y="977934"/>
            <a:ext cx="8596668" cy="750277"/>
          </a:xfrm>
        </p:spPr>
        <p:txBody>
          <a:bodyPr/>
          <a:lstStyle/>
          <a:p>
            <a:pPr algn="ctr"/>
            <a:r>
              <a:rPr lang="cs-CZ" dirty="0" smtClean="0"/>
              <a:t>HYDRANTOVÝ KLÍČ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9403" y="3554982"/>
            <a:ext cx="3553884" cy="178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5820839" y="3556392"/>
            <a:ext cx="3594110" cy="166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061440" y="1728211"/>
            <a:ext cx="5091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Slouží k otevření ventilu podzemního hydrantu.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561634" y="2672134"/>
            <a:ext cx="4108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Horní část klíče slouží k otevření poklopu podzemního hydrantu.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690588" y="5507951"/>
            <a:ext cx="422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Spodní část klíče slouží k otevření ventilu hydrantu – puštění vody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8622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DH Jevíčk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0"/>
          <a:stretch/>
        </p:blipFill>
        <p:spPr bwMode="auto">
          <a:xfrm>
            <a:off x="2977660" y="3124098"/>
            <a:ext cx="5769463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8089792" y="2750574"/>
            <a:ext cx="3940019" cy="182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37801" y="2632080"/>
            <a:ext cx="4610129" cy="273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548380" y="844061"/>
            <a:ext cx="8596668" cy="75027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dirty="0" smtClean="0"/>
              <a:t>PŘIPOJENÍ HYDRANTOVÉHO NÁSTAVCE</a:t>
            </a:r>
            <a:endParaRPr lang="cs-CZ" dirty="0"/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2158622" y="4000383"/>
            <a:ext cx="2800240" cy="6302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 flipV="1">
            <a:off x="4583723" y="5240216"/>
            <a:ext cx="5251939" cy="39512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>
            <a:off x="7549662" y="2180492"/>
            <a:ext cx="1747788" cy="266113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343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844062"/>
            <a:ext cx="8596668" cy="1086338"/>
          </a:xfrm>
        </p:spPr>
        <p:txBody>
          <a:bodyPr/>
          <a:lstStyle/>
          <a:p>
            <a:pPr algn="ctr"/>
            <a:r>
              <a:rPr lang="cs-CZ" dirty="0" smtClean="0"/>
              <a:t>NASTAVOVACÍ ŽEBŘÍK</a:t>
            </a:r>
            <a:endParaRPr lang="cs-CZ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17784" y="3131233"/>
            <a:ext cx="4171954" cy="163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46250" y="1735017"/>
            <a:ext cx="5197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Používá se pro výstup do vyšších podlaží z vnější strany budovy.</a:t>
            </a:r>
          </a:p>
        </p:txBody>
      </p:sp>
      <p:pic>
        <p:nvPicPr>
          <p:cNvPr id="6" name="Obrázek 5"/>
          <p:cNvPicPr/>
          <p:nvPr/>
        </p:nvPicPr>
        <p:blipFill rotWithShape="1">
          <a:blip r:embed="rId3"/>
          <a:srcRect b="11253"/>
          <a:stretch/>
        </p:blipFill>
        <p:spPr>
          <a:xfrm rot="16200000">
            <a:off x="2183789" y="3334298"/>
            <a:ext cx="3542017" cy="221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59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165" y="937846"/>
            <a:ext cx="8596668" cy="1320800"/>
          </a:xfrm>
        </p:spPr>
        <p:txBody>
          <a:bodyPr/>
          <a:lstStyle/>
          <a:p>
            <a:pPr algn="ctr"/>
            <a:r>
              <a:rPr lang="cs-CZ" dirty="0" smtClean="0"/>
              <a:t>ZÁCHRANNÉ LANO</a:t>
            </a:r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41218">
            <a:off x="1816751" y="3851350"/>
            <a:ext cx="39147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687" y="1857269"/>
            <a:ext cx="4303468" cy="391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26138" y="2015589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Slouží k záchraně osob, jako lano vodící, zajišťovací, nouzové zábradlí, apod. </a:t>
            </a:r>
          </a:p>
        </p:txBody>
      </p:sp>
    </p:spTree>
    <p:extLst>
      <p:ext uri="{BB962C8B-B14F-4D97-AF65-F5344CB8AC3E}">
        <p14:creationId xmlns:p14="http://schemas.microsoft.com/office/powerpoint/2010/main" val="1943809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832338"/>
            <a:ext cx="8596668" cy="1320800"/>
          </a:xfrm>
        </p:spPr>
        <p:txBody>
          <a:bodyPr/>
          <a:lstStyle/>
          <a:p>
            <a:pPr algn="ctr"/>
            <a:r>
              <a:rPr lang="cs-CZ" dirty="0" smtClean="0"/>
              <a:t>HADICOVÝ MŮSTEK </a:t>
            </a:r>
            <a:br>
              <a:rPr lang="cs-CZ" dirty="0" smtClean="0"/>
            </a:br>
            <a:r>
              <a:rPr lang="cs-CZ" dirty="0" smtClean="0"/>
              <a:t>/PŘEJEZDOVÝ MŮSTEK/</a:t>
            </a:r>
            <a:endParaRPr lang="cs-C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71" y="3689655"/>
            <a:ext cx="2132867" cy="276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923" y="2185943"/>
            <a:ext cx="3907989" cy="2116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809145" y="2537755"/>
            <a:ext cx="2485518" cy="917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Používá se k ochraně hadic před projíždějícími vozidly.</a:t>
            </a:r>
          </a:p>
        </p:txBody>
      </p:sp>
      <p:pic>
        <p:nvPicPr>
          <p:cNvPr id="2050" name="Picture 2" descr="Přejezdový můste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4" t="20378" r="10354" b="19666"/>
          <a:stretch/>
        </p:blipFill>
        <p:spPr bwMode="auto">
          <a:xfrm>
            <a:off x="6588369" y="3689655"/>
            <a:ext cx="3616008" cy="273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798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1031630"/>
            <a:ext cx="8596668" cy="1320800"/>
          </a:xfrm>
        </p:spPr>
        <p:txBody>
          <a:bodyPr/>
          <a:lstStyle/>
          <a:p>
            <a:pPr algn="ctr"/>
            <a:r>
              <a:rPr lang="cs-CZ" dirty="0" smtClean="0"/>
              <a:t>PLOVOUCÍ MOTOROVÁ STŘÍKAČKA</a:t>
            </a:r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994" y="4058018"/>
            <a:ext cx="240982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283" y="1813079"/>
            <a:ext cx="4566872" cy="3524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338994" y="2652040"/>
            <a:ext cx="220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Slouží k čerpání vody z cizího zdroje. </a:t>
            </a:r>
          </a:p>
        </p:txBody>
      </p:sp>
    </p:spTree>
    <p:extLst>
      <p:ext uri="{BB962C8B-B14F-4D97-AF65-F5344CB8AC3E}">
        <p14:creationId xmlns:p14="http://schemas.microsoft.com/office/powerpoint/2010/main" val="1813198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973015"/>
            <a:ext cx="6989558" cy="1320800"/>
          </a:xfrm>
        </p:spPr>
        <p:txBody>
          <a:bodyPr/>
          <a:lstStyle/>
          <a:p>
            <a:r>
              <a:rPr lang="cs-CZ" dirty="0" smtClean="0"/>
              <a:t>PŘENOSNÝ HASICÍ PŘÍSTROJ</a:t>
            </a:r>
            <a:endParaRPr lang="cs-C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920" y="3891142"/>
            <a:ext cx="332422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34870" y="2868554"/>
            <a:ext cx="4734289" cy="232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465386" y="2182505"/>
            <a:ext cx="40092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Slouží k uhašení požáru v počátku hoření nebo k uhašení požáru malého rozsahu.</a:t>
            </a:r>
          </a:p>
        </p:txBody>
      </p:sp>
    </p:spTree>
    <p:extLst>
      <p:ext uri="{BB962C8B-B14F-4D97-AF65-F5344CB8AC3E}">
        <p14:creationId xmlns:p14="http://schemas.microsoft.com/office/powerpoint/2010/main" val="2936522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8804" y="890954"/>
            <a:ext cx="8596668" cy="1320800"/>
          </a:xfrm>
        </p:spPr>
        <p:txBody>
          <a:bodyPr/>
          <a:lstStyle/>
          <a:p>
            <a:pPr algn="ctr"/>
            <a:r>
              <a:rPr lang="cs-CZ" dirty="0" smtClean="0"/>
              <a:t>PLNOPROUDÁ PROUDNICE C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924" y="2953483"/>
            <a:ext cx="36576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0148" flipH="1">
            <a:off x="776105" y="3408635"/>
            <a:ext cx="4543791" cy="2446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899138" y="180457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/>
              <a:t>Požární proudnice C 52 je určena k hašení vodou plným nebo sprchovým proudem.</a:t>
            </a:r>
          </a:p>
        </p:txBody>
      </p:sp>
    </p:spTree>
    <p:extLst>
      <p:ext uri="{BB962C8B-B14F-4D97-AF65-F5344CB8AC3E}">
        <p14:creationId xmlns:p14="http://schemas.microsoft.com/office/powerpoint/2010/main" val="2661216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6492" y="820615"/>
            <a:ext cx="8596668" cy="797169"/>
          </a:xfrm>
        </p:spPr>
        <p:txBody>
          <a:bodyPr/>
          <a:lstStyle/>
          <a:p>
            <a:pPr algn="ctr"/>
            <a:r>
              <a:rPr lang="cs-CZ" dirty="0" smtClean="0"/>
              <a:t>PŘIMĚŠOVAČ</a:t>
            </a:r>
            <a:endParaRPr lang="cs-CZ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099" y="1946031"/>
            <a:ext cx="4010757" cy="139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3487262"/>
            <a:ext cx="4178178" cy="273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56492" y="2097650"/>
            <a:ext cx="3610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Slouží k přimísení pěnidla z kanystru do hadicového vedení.</a:t>
            </a:r>
          </a:p>
        </p:txBody>
      </p:sp>
      <p:pic>
        <p:nvPicPr>
          <p:cNvPr id="3074" name="Picture 2" descr="POK Mixy 200 QST PROIZS.cz - Profesionální vybavení pro složky IZ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67" y="3036277"/>
            <a:ext cx="4250470" cy="363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339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9058" y="867508"/>
            <a:ext cx="8596668" cy="1320800"/>
          </a:xfrm>
        </p:spPr>
        <p:txBody>
          <a:bodyPr/>
          <a:lstStyle/>
          <a:p>
            <a:pPr algn="ctr"/>
            <a:r>
              <a:rPr lang="cs-CZ" dirty="0" smtClean="0"/>
              <a:t>MOTOROVÁ ŘETĚZOVÁ PILA</a:t>
            </a:r>
            <a:endParaRPr lang="cs-CZ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699" y="1665777"/>
            <a:ext cx="45339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57699" y="3844071"/>
            <a:ext cx="4716707" cy="25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56492" y="3243906"/>
            <a:ext cx="29073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Slouží k řezání dřevěných konstrukcí nebo k rozřezání popadaných stromů.</a:t>
            </a:r>
          </a:p>
        </p:txBody>
      </p:sp>
    </p:spTree>
    <p:extLst>
      <p:ext uri="{BB962C8B-B14F-4D97-AF65-F5344CB8AC3E}">
        <p14:creationId xmlns:p14="http://schemas.microsoft.com/office/powerpoint/2010/main" val="1169030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2503" y="937846"/>
            <a:ext cx="8596668" cy="820615"/>
          </a:xfrm>
        </p:spPr>
        <p:txBody>
          <a:bodyPr/>
          <a:lstStyle/>
          <a:p>
            <a:pPr algn="ctr"/>
            <a:r>
              <a:rPr lang="cs-CZ" dirty="0" smtClean="0"/>
              <a:t>NÁDOBA /KANYSTR/ NA PĚNIDLO</a:t>
            </a:r>
            <a:endParaRPr lang="cs-CZ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805" y="3848811"/>
            <a:ext cx="33813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72725" y="2647543"/>
            <a:ext cx="4257713" cy="288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251805" y="2598003"/>
            <a:ext cx="2989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Kanystr slouží k uchování pěnidla nebo jiné kapaliny.</a:t>
            </a:r>
          </a:p>
        </p:txBody>
      </p:sp>
    </p:spTree>
    <p:extLst>
      <p:ext uri="{BB962C8B-B14F-4D97-AF65-F5344CB8AC3E}">
        <p14:creationId xmlns:p14="http://schemas.microsoft.com/office/powerpoint/2010/main" val="3820124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HADICE V KOTOUČI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145" y="3247292"/>
            <a:ext cx="2359732" cy="2421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035" y="3151492"/>
            <a:ext cx="295275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379785" y="169750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/>
              <a:t>Požární hadice umožňuje dopravu vody od cisternové automobilové stříkačky nebo požárního čerpadla k požáru. </a:t>
            </a:r>
            <a:endParaRPr lang="cs-CZ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840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0781" y="882696"/>
            <a:ext cx="8596668" cy="1320800"/>
          </a:xfrm>
        </p:spPr>
        <p:txBody>
          <a:bodyPr/>
          <a:lstStyle/>
          <a:p>
            <a:pPr algn="ctr"/>
            <a:r>
              <a:rPr lang="cs-CZ" dirty="0" smtClean="0"/>
              <a:t>ROZDĚLOVAČ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63499">
            <a:off x="945586" y="3257330"/>
            <a:ext cx="3777916" cy="230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6" b="12115"/>
          <a:stretch/>
        </p:blipFill>
        <p:spPr bwMode="auto">
          <a:xfrm>
            <a:off x="4876347" y="2543908"/>
            <a:ext cx="3962851" cy="275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74430" y="1741830"/>
            <a:ext cx="43019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Rozdělovač se používá k rozdělení vodního vedení B 75 na dva proudy C 52 a průchozí B 75.</a:t>
            </a:r>
            <a:endParaRPr lang="cs-CZ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344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9057" y="867507"/>
            <a:ext cx="5324881" cy="1320800"/>
          </a:xfrm>
        </p:spPr>
        <p:txBody>
          <a:bodyPr/>
          <a:lstStyle/>
          <a:p>
            <a:pPr algn="ctr"/>
            <a:r>
              <a:rPr lang="cs-CZ" dirty="0" smtClean="0"/>
              <a:t>RUČNÍ STŘÍKAČKA</a:t>
            </a:r>
            <a:br>
              <a:rPr lang="cs-CZ" dirty="0" smtClean="0"/>
            </a:br>
            <a:r>
              <a:rPr lang="cs-CZ" dirty="0" smtClean="0"/>
              <a:t>/DŽBEROVÁ STŘÍKAČKA/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142" y="3219828"/>
            <a:ext cx="2134466" cy="295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83729" y="2008980"/>
            <a:ext cx="5449912" cy="287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867507" y="2787480"/>
            <a:ext cx="3669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Slouží k hašení menších ohnisek požáru v nedostupném terénu. </a:t>
            </a:r>
          </a:p>
        </p:txBody>
      </p:sp>
    </p:spTree>
    <p:extLst>
      <p:ext uri="{BB962C8B-B14F-4D97-AF65-F5344CB8AC3E}">
        <p14:creationId xmlns:p14="http://schemas.microsoft.com/office/powerpoint/2010/main" val="2269367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5644" y="846013"/>
            <a:ext cx="8596668" cy="1320800"/>
          </a:xfrm>
        </p:spPr>
        <p:txBody>
          <a:bodyPr/>
          <a:lstStyle/>
          <a:p>
            <a:pPr algn="ctr"/>
            <a:r>
              <a:rPr lang="cs-CZ" dirty="0" smtClean="0"/>
              <a:t>SACÍ KOŠ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6" y="3986440"/>
            <a:ext cx="4439061" cy="188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80893" y="1506413"/>
            <a:ext cx="4360985" cy="436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95644" y="1919238"/>
            <a:ext cx="51541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Sací koš se připojuje na konec sacího vedení. Dále slouží k zachycování hrubých nečistot při sání vody z cizího zdroje k odvodnění sacího vedení. </a:t>
            </a:r>
            <a:endParaRPr lang="cs-CZ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362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9057" y="797169"/>
            <a:ext cx="8596668" cy="1320800"/>
          </a:xfrm>
        </p:spPr>
        <p:txBody>
          <a:bodyPr/>
          <a:lstStyle/>
          <a:p>
            <a:r>
              <a:rPr lang="cs-CZ" dirty="0" smtClean="0"/>
              <a:t>POŽÁRNÍ AUTOMOBIL /NAPŘ. CAS 25/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1025" y="3481020"/>
            <a:ext cx="3434955" cy="181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2642773"/>
            <a:ext cx="451485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289710" y="1778950"/>
            <a:ext cx="5525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Slouží k dopravě hasičů, materiálu a vody k požáru.</a:t>
            </a:r>
          </a:p>
        </p:txBody>
      </p:sp>
    </p:spTree>
    <p:extLst>
      <p:ext uri="{BB962C8B-B14F-4D97-AF65-F5344CB8AC3E}">
        <p14:creationId xmlns:p14="http://schemas.microsoft.com/office/powerpoint/2010/main" val="685468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3723"/>
          </a:xfrm>
        </p:spPr>
        <p:txBody>
          <a:bodyPr/>
          <a:lstStyle/>
          <a:p>
            <a:pPr algn="ctr"/>
            <a:r>
              <a:rPr lang="cs-CZ" dirty="0" smtClean="0"/>
              <a:t>SAVICE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380" y="3027488"/>
            <a:ext cx="3937854" cy="125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584" y="4650765"/>
            <a:ext cx="7269876" cy="149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934307" y="168734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/>
              <a:t>Slouží k vytvoření přívodního vedení z otevřeného vodního zdroje.</a:t>
            </a:r>
            <a:endParaRPr lang="cs-CZ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511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1323" y="967084"/>
            <a:ext cx="8596668" cy="1320800"/>
          </a:xfrm>
        </p:spPr>
        <p:txBody>
          <a:bodyPr/>
          <a:lstStyle/>
          <a:p>
            <a:pPr algn="ctr"/>
            <a:r>
              <a:rPr lang="cs-CZ" dirty="0" smtClean="0"/>
              <a:t>SBĚRAČ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426" y="4049591"/>
            <a:ext cx="290512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68572" flipH="1">
            <a:off x="4759570" y="1920429"/>
            <a:ext cx="4111504" cy="329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21323" y="2146718"/>
            <a:ext cx="3563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Hadicový sběrač slouží pro dodávku vody ze dvou samostatných přívodních vedení do požárního automobilu apod.</a:t>
            </a:r>
          </a:p>
        </p:txBody>
      </p:sp>
    </p:spTree>
    <p:extLst>
      <p:ext uri="{BB962C8B-B14F-4D97-AF65-F5344CB8AC3E}">
        <p14:creationId xmlns:p14="http://schemas.microsoft.com/office/powerpoint/2010/main" val="2853543165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az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323</Words>
  <Application>Microsoft Office PowerPoint</Application>
  <PresentationFormat>Vlastní</PresentationFormat>
  <Paragraphs>44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Fazeta</vt:lpstr>
      <vt:lpstr>TECHNICKÉ PROSTŘEDKY  POŽÁRNÍ OCHRANY </vt:lpstr>
      <vt:lpstr>PLNOPROUDÁ PROUDNICE C</vt:lpstr>
      <vt:lpstr>HADICE V KOTOUČI</vt:lpstr>
      <vt:lpstr>ROZDĚLOVAČ</vt:lpstr>
      <vt:lpstr>RUČNÍ STŘÍKAČKA /DŽBEROVÁ STŘÍKAČKA/</vt:lpstr>
      <vt:lpstr>SACÍ KOŠ</vt:lpstr>
      <vt:lpstr>POŽÁRNÍ AUTOMOBIL /NAPŘ. CAS 25/</vt:lpstr>
      <vt:lpstr>SAVICE</vt:lpstr>
      <vt:lpstr>SBĚRAČ</vt:lpstr>
      <vt:lpstr>PŘETLAKOVÝ VENTIL</vt:lpstr>
      <vt:lpstr>PŘENOSNÝ AGREGÁT  /NAPŘ. POŽÁRNÍ STŘÍKAČKA/</vt:lpstr>
      <vt:lpstr>HYDRANTOVÝ NÁSTAVEC</vt:lpstr>
      <vt:lpstr>HYDRANTOVÝ KLÍČ</vt:lpstr>
      <vt:lpstr>Prezentace aplikace PowerPoint</vt:lpstr>
      <vt:lpstr>NASTAVOVACÍ ŽEBŘÍK</vt:lpstr>
      <vt:lpstr>ZÁCHRANNÉ LANO</vt:lpstr>
      <vt:lpstr>HADICOVÝ MŮSTEK  /PŘEJEZDOVÝ MŮSTEK/</vt:lpstr>
      <vt:lpstr>PLOVOUCÍ MOTOROVÁ STŘÍKAČKA</vt:lpstr>
      <vt:lpstr>PŘENOSNÝ HASICÍ PŘÍSTROJ</vt:lpstr>
      <vt:lpstr>PŘIMĚŠOVAČ</vt:lpstr>
      <vt:lpstr>MOTOROVÁ ŘETĚZOVÁ PILA</vt:lpstr>
      <vt:lpstr>NÁDOBA /KANYSTR/ NA PĚNIDLO</vt:lpstr>
    </vt:vector>
  </TitlesOfParts>
  <Company>Okresní soud v Semilech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ZÁVOD HASIČSKÉ VŠESTRANNOSTI A BRANNOSTI</dc:title>
  <dc:creator>Justiční stráž v Semilech</dc:creator>
  <cp:lastModifiedBy>Kuba</cp:lastModifiedBy>
  <cp:revision>14</cp:revision>
  <dcterms:created xsi:type="dcterms:W3CDTF">2024-02-05T10:00:51Z</dcterms:created>
  <dcterms:modified xsi:type="dcterms:W3CDTF">2025-02-19T13:40:58Z</dcterms:modified>
</cp:coreProperties>
</file>