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3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93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67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38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94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3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5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0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1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6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6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2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6AFB-FE1A-400C-8F46-9BAEB23B6908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64A336-8C80-4BD8-8A1C-2CC1EF7589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6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765915"/>
            <a:ext cx="7766936" cy="1646302"/>
          </a:xfrm>
        </p:spPr>
        <p:txBody>
          <a:bodyPr/>
          <a:lstStyle/>
          <a:p>
            <a:pPr algn="ctr"/>
            <a:r>
              <a:rPr lang="cs-CZ" dirty="0" smtClean="0"/>
              <a:t>STAVY OHROŽUJICÍ NA ŽIVOTĚ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95660">
            <a:off x="1037545" y="4089907"/>
            <a:ext cx="2804882" cy="204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8004">
            <a:off x="6483156" y="4157733"/>
            <a:ext cx="2505438" cy="191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20" y="384134"/>
            <a:ext cx="2863366" cy="20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0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Bezvědomí </a:t>
            </a:r>
            <a:r>
              <a:rPr lang="cs-CZ" dirty="0"/>
              <a:t>- Příznaky 	</a:t>
            </a:r>
            <a:br>
              <a:rPr lang="cs-CZ" dirty="0"/>
            </a:b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7816" y="2112516"/>
            <a:ext cx="5133600" cy="3683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60634" y="268679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20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Postižený nereaguje na oslovení ani zatřesení.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572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Bezvědomí </a:t>
            </a:r>
            <a:r>
              <a:rPr lang="cs-CZ" dirty="0"/>
              <a:t>- První pomoc 	</a:t>
            </a:r>
            <a:br>
              <a:rPr lang="cs-CZ" dirty="0"/>
            </a:b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56219" y="1995150"/>
            <a:ext cx="5133600" cy="368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585369" y="172017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. Otočit na záda, kontrola průchodnosti dýchacích cest, záklon hlavy.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2. Kontrola dechu.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3. Volat Zdravotnickou záchrannou službu (155).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4. Pokud postižený nedýchá – resuscitace.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5. Pokud dýchá – zotavovací poloha (pokud nezvrací, lze nechat na zádech a držet záklon hlavy = pokud předcházel úraz, je žádoucí omezit nadbytečnou manipulaci). Stálá kontrola dýchání.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799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Cévní mozková příhoda – </a:t>
            </a:r>
            <a:r>
              <a:rPr lang="cs-CZ" dirty="0" smtClean="0"/>
              <a:t>mrtvice - Příznaky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04802" y="1980777"/>
            <a:ext cx="5119348" cy="377761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381130" y="2469996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Pokles koutku.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Ochrnutí končetin.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Porucha řeči.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886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789" y="609599"/>
            <a:ext cx="919188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Cévní mozková příhoda – </a:t>
            </a:r>
            <a:r>
              <a:rPr lang="cs-CZ" dirty="0" smtClean="0"/>
              <a:t>mrtvice – První pomoc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23433" y="1895189"/>
            <a:ext cx="4530193" cy="334287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37769" y="1301529"/>
            <a:ext cx="66793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Volat Zdravotnickou záchrannou službu (155).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Kontrolovat vědomí a dýchání.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V případě bezvědomí uložit postiženého na záda a provést záklon hlavy, zkontrolovat dech.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Pokud postižený nedýchá – resuscitace.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Pokud je v bezvědomí a dýchá – zotavovací poloha a kontrolovat dýchání.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742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Infarkt </a:t>
            </a:r>
            <a:r>
              <a:rPr lang="cs-CZ" dirty="0"/>
              <a:t>- Příznaky 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34683" y="1691478"/>
            <a:ext cx="5278637" cy="40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347099" y="1411502"/>
            <a:ext cx="672662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Silná, tlaková nebo pálivá bolest na prsou, trvá několik minut, pocit špatného dechu.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Bolest někdy také na zádech či krku.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Bolest vystřeluje do jedné (zpravidla levé) či do obou horních končetin, pod levou lopatku nebo do dolní čelisti.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Rychlé, krátké dýchání, pocení, nevolnost.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Šednutí, modrání kůže.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590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Infarkt </a:t>
            </a:r>
            <a:r>
              <a:rPr lang="cs-CZ" dirty="0"/>
              <a:t>- První pomoc</a:t>
            </a: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85681" y="1778679"/>
            <a:ext cx="5278637" cy="40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/>
          <p:cNvSpPr/>
          <p:nvPr/>
        </p:nvSpPr>
        <p:spPr>
          <a:xfrm>
            <a:off x="828332" y="1781674"/>
            <a:ext cx="66477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Volat Zdravotnickou záchrannou službu (155).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Polosed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3. Uvolnit oděv kolem krku a pasu.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Zabránit v pohybu. </a:t>
            </a:r>
          </a:p>
          <a:p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5. Pokud má pacient léky na první pomoc, podat mu je.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824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Otřes </a:t>
            </a:r>
            <a:r>
              <a:rPr lang="cs-CZ" dirty="0" smtClean="0"/>
              <a:t>mozku </a:t>
            </a:r>
            <a:r>
              <a:rPr lang="cs-CZ" dirty="0"/>
              <a:t>- Příznaky 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160"/>
          <a:stretch/>
        </p:blipFill>
        <p:spPr>
          <a:xfrm>
            <a:off x="503913" y="1930400"/>
            <a:ext cx="4919425" cy="448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5570483" y="214570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Úder do hlavy.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Zmatenost. </a:t>
            </a:r>
          </a:p>
          <a:p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3. Ztráta paměti na okolnosti úrazu.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Nevolnost.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Spavost.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728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Otřes </a:t>
            </a:r>
            <a:r>
              <a:rPr lang="cs-CZ" dirty="0" smtClean="0"/>
              <a:t>mozku </a:t>
            </a:r>
            <a:r>
              <a:rPr lang="cs-CZ" dirty="0"/>
              <a:t>- První pomoc 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21160"/>
          <a:stretch/>
        </p:blipFill>
        <p:spPr>
          <a:xfrm>
            <a:off x="519678" y="1788511"/>
            <a:ext cx="4919425" cy="448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5617779" y="2098404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Mluvit na pacienta.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Polosed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Nepodávat žádné jídlo ani pití.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Zabránit vdechnutí zvratků.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5. Volat Zdravotnickou záchrannou službu (155). 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231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Epilepsie </a:t>
            </a:r>
            <a:r>
              <a:rPr lang="cs-CZ" dirty="0"/>
              <a:t>- Příznaky 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678" y="2280893"/>
            <a:ext cx="4759183" cy="347786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975668" y="23596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Křeče.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Krátkodobá ztráta vědomí.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„Pěna u úst“.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79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900" y="57806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Epilepsie </a:t>
            </a:r>
            <a:r>
              <a:rPr lang="cs-CZ" dirty="0"/>
              <a:t>- První pomoc</a:t>
            </a: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15975" y="2170535"/>
            <a:ext cx="4759183" cy="347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élník 3"/>
          <p:cNvSpPr/>
          <p:nvPr/>
        </p:nvSpPr>
        <p:spPr>
          <a:xfrm>
            <a:off x="435887" y="1529875"/>
            <a:ext cx="73207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. Odstranit předměty, o které by se mohl postižený poranit.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2. Během křečového záchvatu nebránit v pohybu.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3. Nerozevírat ústa, nevkládat nic do úst.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4. Změřit čas záchvatu.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5. Po záchvatu zjistit stav vědomí, popř. otočit na záda, provést záklon hlavy a kontrolovat dýchání.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6. Pokud jde o epileptika se známou diagnózou, postižený se po záchvatu probral, je neporaněný a komunikuje, není třeba volat Zdravotnickou záchrannou službu ani vyhledávat pomoc lékaře. </a:t>
            </a:r>
          </a:p>
          <a:p>
            <a:r>
              <a:rPr lang="cs-CZ" sz="2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890456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531</Words>
  <Application>Microsoft Office PowerPoint</Application>
  <PresentationFormat>Širokoúhlá obrazovka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Fazeta</vt:lpstr>
      <vt:lpstr>STAVY OHROŽUJICÍ NA ŽIVOTĚ</vt:lpstr>
      <vt:lpstr>Cévní mozková příhoda – mrtvice - Příznaky   </vt:lpstr>
      <vt:lpstr>Cévní mozková příhoda – mrtvice – První pomoc   </vt:lpstr>
      <vt:lpstr>Infarkt - Příznaky      </vt:lpstr>
      <vt:lpstr>Infarkt - První pomoc      </vt:lpstr>
      <vt:lpstr>Otřes mozku - Příznaky      </vt:lpstr>
      <vt:lpstr>Otřes mozku - První pomoc      </vt:lpstr>
      <vt:lpstr>Epilepsie - Příznaky      </vt:lpstr>
      <vt:lpstr>Epilepsie - První pomoc      </vt:lpstr>
      <vt:lpstr>Bezvědomí - Příznaky     </vt:lpstr>
      <vt:lpstr>Bezvědomí - První pomoc     </vt:lpstr>
    </vt:vector>
  </TitlesOfParts>
  <Company>Okresní soud v Semilech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STAVY OHROŽUJICÍ NA ŽIVOTĚ</dc:title>
  <dc:creator>Justiční stráž v Semilech</dc:creator>
  <cp:lastModifiedBy>Justiční stráž v Semilech</cp:lastModifiedBy>
  <cp:revision>3</cp:revision>
  <dcterms:created xsi:type="dcterms:W3CDTF">2025-02-25T13:10:08Z</dcterms:created>
  <dcterms:modified xsi:type="dcterms:W3CDTF">2025-02-25T13:27:09Z</dcterms:modified>
</cp:coreProperties>
</file>