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0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5CD2-6B7D-4F99-80E9-D2425B5A5AD1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60F0-5F1D-49CE-BAED-8E80F06527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4650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5CD2-6B7D-4F99-80E9-D2425B5A5AD1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60F0-5F1D-49CE-BAED-8E80F06527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0487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5CD2-6B7D-4F99-80E9-D2425B5A5AD1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60F0-5F1D-49CE-BAED-8E80F0652767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1084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5CD2-6B7D-4F99-80E9-D2425B5A5AD1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60F0-5F1D-49CE-BAED-8E80F06527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3029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5CD2-6B7D-4F99-80E9-D2425B5A5AD1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60F0-5F1D-49CE-BAED-8E80F0652767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9597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5CD2-6B7D-4F99-80E9-D2425B5A5AD1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60F0-5F1D-49CE-BAED-8E80F06527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719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5CD2-6B7D-4F99-80E9-D2425B5A5AD1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60F0-5F1D-49CE-BAED-8E80F06527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6362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5CD2-6B7D-4F99-80E9-D2425B5A5AD1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60F0-5F1D-49CE-BAED-8E80F06527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0981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5CD2-6B7D-4F99-80E9-D2425B5A5AD1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60F0-5F1D-49CE-BAED-8E80F06527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077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5CD2-6B7D-4F99-80E9-D2425B5A5AD1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60F0-5F1D-49CE-BAED-8E80F06527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0959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5CD2-6B7D-4F99-80E9-D2425B5A5AD1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60F0-5F1D-49CE-BAED-8E80F06527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1558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5CD2-6B7D-4F99-80E9-D2425B5A5AD1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60F0-5F1D-49CE-BAED-8E80F06527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216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5CD2-6B7D-4F99-80E9-D2425B5A5AD1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60F0-5F1D-49CE-BAED-8E80F06527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2909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5CD2-6B7D-4F99-80E9-D2425B5A5AD1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60F0-5F1D-49CE-BAED-8E80F06527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715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5CD2-6B7D-4F99-80E9-D2425B5A5AD1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60F0-5F1D-49CE-BAED-8E80F06527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0667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5CD2-6B7D-4F99-80E9-D2425B5A5AD1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60F0-5F1D-49CE-BAED-8E80F06527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1057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35CD2-6B7D-4F99-80E9-D2425B5A5AD1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4DD60F0-5F1D-49CE-BAED-8E80F06527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95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54819" y="1505900"/>
            <a:ext cx="7766936" cy="1646302"/>
          </a:xfrm>
        </p:spPr>
        <p:txBody>
          <a:bodyPr/>
          <a:lstStyle/>
          <a:p>
            <a:r>
              <a:rPr lang="cs-CZ" dirty="0" smtClean="0"/>
              <a:t>ORIENTACE V PŘÍRODĚ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387365" y="3342289"/>
            <a:ext cx="8213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PŘESUN PODLE AZIMUTU</a:t>
            </a:r>
            <a:endParaRPr lang="cs-CZ" sz="3600" b="1" dirty="0"/>
          </a:p>
        </p:txBody>
      </p:sp>
      <p:pic>
        <p:nvPicPr>
          <p:cNvPr id="6146" name="Picture 2" descr="Azimut – Brabroučí encykloped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365" y="266454"/>
            <a:ext cx="2958043" cy="192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uzola Basic plus pro začátečníky v O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70" b="18619"/>
          <a:stretch/>
        </p:blipFill>
        <p:spPr bwMode="auto">
          <a:xfrm>
            <a:off x="5950168" y="544311"/>
            <a:ext cx="2720866" cy="154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Vzdělávání členů SH Č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365" y="3970250"/>
            <a:ext cx="4048125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177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0368" y="424769"/>
            <a:ext cx="8596668" cy="1320800"/>
          </a:xfrm>
        </p:spPr>
        <p:txBody>
          <a:bodyPr/>
          <a:lstStyle/>
          <a:p>
            <a:pPr algn="ctr"/>
            <a:r>
              <a:rPr lang="cs-CZ" dirty="0" smtClean="0"/>
              <a:t>POPIS TRATĚ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48385" y="1294611"/>
            <a:ext cx="92806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Hlídka si na startu opíše do startovní karty pro hlídky 3 azimuty včetně vzdáleností a obdrží informaci, za kterým kontrolním stanovištěm začíná přesun podle azimutu. </a:t>
            </a:r>
            <a:endParaRPr lang="cs-CZ" sz="2000" b="1" dirty="0"/>
          </a:p>
        </p:txBody>
      </p:sp>
      <p:sp>
        <p:nvSpPr>
          <p:cNvPr id="5" name="Vývojový diagram: nebo 4"/>
          <p:cNvSpPr/>
          <p:nvPr/>
        </p:nvSpPr>
        <p:spPr>
          <a:xfrm>
            <a:off x="1087820" y="4997669"/>
            <a:ext cx="835573" cy="740979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83323" y="5896303"/>
            <a:ext cx="1844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Kontrolní stanoviště</a:t>
            </a:r>
            <a:endParaRPr lang="cs-CZ" b="1" dirty="0"/>
          </a:p>
        </p:txBody>
      </p:sp>
      <p:sp>
        <p:nvSpPr>
          <p:cNvPr id="7" name="Prstenec 6"/>
          <p:cNvSpPr/>
          <p:nvPr/>
        </p:nvSpPr>
        <p:spPr>
          <a:xfrm>
            <a:off x="923463" y="2674099"/>
            <a:ext cx="828000" cy="828000"/>
          </a:xfrm>
          <a:prstGeom prst="donut">
            <a:avLst>
              <a:gd name="adj" fmla="val 108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12156" y="3603552"/>
            <a:ext cx="1844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Začátek azimutu</a:t>
            </a:r>
            <a:endParaRPr lang="cs-CZ" b="1" dirty="0"/>
          </a:p>
        </p:txBody>
      </p:sp>
      <p:sp>
        <p:nvSpPr>
          <p:cNvPr id="9" name="Ovál 8"/>
          <p:cNvSpPr/>
          <p:nvPr/>
        </p:nvSpPr>
        <p:spPr>
          <a:xfrm>
            <a:off x="4066760" y="2238125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504477" y="3151102"/>
            <a:ext cx="1844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Kontrola 1</a:t>
            </a:r>
            <a:endParaRPr lang="cs-CZ" b="1" dirty="0"/>
          </a:p>
        </p:txBody>
      </p:sp>
      <p:cxnSp>
        <p:nvCxnSpPr>
          <p:cNvPr id="12" name="Přímá spojnice 11"/>
          <p:cNvCxnSpPr/>
          <p:nvPr/>
        </p:nvCxnSpPr>
        <p:spPr>
          <a:xfrm flipV="1">
            <a:off x="1953405" y="2657347"/>
            <a:ext cx="1911413" cy="3443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6933818" y="2238125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9144000" y="362727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7499945" y="2413459"/>
            <a:ext cx="1844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Kontrola 2</a:t>
            </a:r>
            <a:endParaRPr lang="cs-CZ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9491675" y="3344620"/>
            <a:ext cx="1844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Kontrola 3</a:t>
            </a:r>
            <a:endParaRPr lang="cs-CZ" b="1" dirty="0"/>
          </a:p>
        </p:txBody>
      </p:sp>
      <p:cxnSp>
        <p:nvCxnSpPr>
          <p:cNvPr id="18" name="Přímá spojnice 17"/>
          <p:cNvCxnSpPr/>
          <p:nvPr/>
        </p:nvCxnSpPr>
        <p:spPr>
          <a:xfrm>
            <a:off x="4988702" y="2598125"/>
            <a:ext cx="174317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 flipH="1" flipV="1">
            <a:off x="7702228" y="2806509"/>
            <a:ext cx="1441772" cy="7970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rstenec 26"/>
          <p:cNvSpPr/>
          <p:nvPr/>
        </p:nvSpPr>
        <p:spPr>
          <a:xfrm>
            <a:off x="9036000" y="4745054"/>
            <a:ext cx="828000" cy="828000"/>
          </a:xfrm>
          <a:prstGeom prst="donut">
            <a:avLst>
              <a:gd name="adj" fmla="val 108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9629019" y="4942489"/>
            <a:ext cx="1844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Konec</a:t>
            </a:r>
          </a:p>
          <a:p>
            <a:pPr algn="ctr"/>
            <a:r>
              <a:rPr lang="cs-CZ" b="1" dirty="0" smtClean="0"/>
              <a:t>azimutu</a:t>
            </a:r>
            <a:endParaRPr lang="cs-CZ" b="1" dirty="0"/>
          </a:p>
        </p:txBody>
      </p:sp>
      <p:sp>
        <p:nvSpPr>
          <p:cNvPr id="31" name="Obdélník 30"/>
          <p:cNvSpPr/>
          <p:nvPr/>
        </p:nvSpPr>
        <p:spPr>
          <a:xfrm>
            <a:off x="3203295" y="4075497"/>
            <a:ext cx="4155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Délka každého úseku podle azimutu je do 500 m. Na každém lomu (změně azimutu) je umístěna poduška s razítkem nebo jiné značení, které si hlídka otiskne (nebo opíše) na zadní stranu startovní karty pro hlídky. </a:t>
            </a:r>
          </a:p>
        </p:txBody>
      </p:sp>
    </p:spTree>
    <p:extLst>
      <p:ext uri="{BB962C8B-B14F-4D97-AF65-F5344CB8AC3E}">
        <p14:creationId xmlns:p14="http://schemas.microsoft.com/office/powerpoint/2010/main" val="2712114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Buzola</a:t>
            </a:r>
            <a:endParaRPr lang="cs-CZ" dirty="0"/>
          </a:p>
        </p:txBody>
      </p:sp>
      <p:pic>
        <p:nvPicPr>
          <p:cNvPr id="1026" name="Picture 2" descr="popis buzo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03" y="1804277"/>
            <a:ext cx="4998252" cy="374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995101" y="2387402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2800" b="1" dirty="0">
                <a:solidFill>
                  <a:srgbClr val="212529"/>
                </a:solidFill>
                <a:latin typeface="Raleway"/>
              </a:rPr>
              <a:t>Nezapomeň, že aby buzola ukazovala správně, musíš ji držet v dlani úplně rovně, aby se mohla střelka volně otáčet a nedrhla při svém pohybu o vrch nebo spodek otočného kotouče.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480662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635082" y="562304"/>
            <a:ext cx="8596668" cy="1320800"/>
          </a:xfrm>
        </p:spPr>
        <p:txBody>
          <a:bodyPr/>
          <a:lstStyle/>
          <a:p>
            <a:pPr algn="ctr"/>
            <a:r>
              <a:rPr lang="cs-CZ" dirty="0" smtClean="0"/>
              <a:t>Jak určit pochodový úhel.</a:t>
            </a:r>
            <a:br>
              <a:rPr lang="cs-CZ" dirty="0" smtClean="0"/>
            </a:br>
            <a:r>
              <a:rPr lang="cs-CZ" dirty="0" smtClean="0"/>
              <a:t>krok 1.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677334" y="2890023"/>
            <a:ext cx="370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212529"/>
                </a:solidFill>
                <a:latin typeface="Raleway"/>
              </a:rPr>
              <a:t>Na otočném kotouči najdi požadovaný počet stupňů. </a:t>
            </a:r>
            <a:endParaRPr lang="cs-CZ" sz="2800" b="1" dirty="0" smtClean="0">
              <a:solidFill>
                <a:srgbClr val="212529"/>
              </a:solidFill>
              <a:latin typeface="Raleway"/>
            </a:endParaRPr>
          </a:p>
          <a:p>
            <a:pPr algn="ctr"/>
            <a:endParaRPr lang="cs-CZ" sz="2800" b="1" dirty="0">
              <a:solidFill>
                <a:srgbClr val="212529"/>
              </a:solidFill>
              <a:latin typeface="Raleway"/>
            </a:endParaRPr>
          </a:p>
          <a:p>
            <a:pPr algn="ctr"/>
            <a:r>
              <a:rPr lang="cs-CZ" sz="2800" b="1" dirty="0" smtClean="0">
                <a:solidFill>
                  <a:srgbClr val="212529"/>
                </a:solidFill>
                <a:latin typeface="Raleway"/>
              </a:rPr>
              <a:t>Pro </a:t>
            </a:r>
            <a:r>
              <a:rPr lang="cs-CZ" sz="2800" b="1" dirty="0">
                <a:solidFill>
                  <a:srgbClr val="212529"/>
                </a:solidFill>
                <a:latin typeface="Raleway"/>
              </a:rPr>
              <a:t>ukázku zvolíme 290°.</a:t>
            </a:r>
            <a:endParaRPr lang="cs-CZ" sz="2800" b="1" dirty="0"/>
          </a:p>
        </p:txBody>
      </p:sp>
      <p:pic>
        <p:nvPicPr>
          <p:cNvPr id="2050" name="Picture 2" descr="https://wiki.brabrouci.cz/wp-content/uploads/2021/04/stupne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398" y="1513167"/>
            <a:ext cx="3259188" cy="501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260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635082" y="562304"/>
            <a:ext cx="8596668" cy="1320800"/>
          </a:xfrm>
        </p:spPr>
        <p:txBody>
          <a:bodyPr/>
          <a:lstStyle/>
          <a:p>
            <a:pPr algn="ctr"/>
            <a:r>
              <a:rPr lang="cs-CZ" dirty="0" smtClean="0"/>
              <a:t>Jak určit pochodový úhel.</a:t>
            </a:r>
            <a:br>
              <a:rPr lang="cs-CZ" dirty="0" smtClean="0"/>
            </a:br>
            <a:r>
              <a:rPr lang="cs-CZ" dirty="0" smtClean="0"/>
              <a:t>krok 2.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677334" y="2890023"/>
            <a:ext cx="38316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/>
              <a:t>Otočíme kolečkem se stupnicí tak, abychom měli požadovaný azimut přesně pod šipkou, ukazující jeho směr.</a:t>
            </a:r>
            <a:endParaRPr lang="cs-CZ" sz="4000" b="1" dirty="0"/>
          </a:p>
        </p:txBody>
      </p:sp>
      <p:pic>
        <p:nvPicPr>
          <p:cNvPr id="3074" name="Picture 2" descr="https://wiki.brabrouci.cz/wp-content/uploads/2021/04/stupne_smer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37" y="1409596"/>
            <a:ext cx="3177957" cy="488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394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635082" y="562304"/>
            <a:ext cx="8596668" cy="1320800"/>
          </a:xfrm>
        </p:spPr>
        <p:txBody>
          <a:bodyPr/>
          <a:lstStyle/>
          <a:p>
            <a:pPr algn="ctr"/>
            <a:r>
              <a:rPr lang="cs-CZ" dirty="0" smtClean="0"/>
              <a:t>Jak určit pochodový úhel.</a:t>
            </a:r>
            <a:br>
              <a:rPr lang="cs-CZ" dirty="0" smtClean="0"/>
            </a:br>
            <a:r>
              <a:rPr lang="cs-CZ" dirty="0" smtClean="0"/>
              <a:t>krok 3.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724631" y="2007154"/>
            <a:ext cx="43676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/>
              <a:t>Když máme nastavený požadovaný azimut ve správném směru, otočíme celou buzolou, abychom dostali červenou část střelky, která ukazuje vždy na sever, do branky neboli „do chlívečku“.</a:t>
            </a:r>
            <a:endParaRPr lang="cs-CZ" sz="5400" b="1" dirty="0"/>
          </a:p>
        </p:txBody>
      </p:sp>
      <p:pic>
        <p:nvPicPr>
          <p:cNvPr id="4098" name="Picture 2" descr="https://wiki.brabrouci.cz/wp-content/uploads/2021/04/azimut_bran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49" y="1119352"/>
            <a:ext cx="4605308" cy="510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516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635082" y="562304"/>
            <a:ext cx="8596668" cy="1320800"/>
          </a:xfrm>
        </p:spPr>
        <p:txBody>
          <a:bodyPr/>
          <a:lstStyle/>
          <a:p>
            <a:pPr algn="ctr"/>
            <a:r>
              <a:rPr lang="cs-CZ" dirty="0" smtClean="0"/>
              <a:t>Jak určit pochodový úhel.</a:t>
            </a:r>
            <a:br>
              <a:rPr lang="cs-CZ" dirty="0" smtClean="0"/>
            </a:br>
            <a:r>
              <a:rPr lang="cs-CZ" dirty="0" smtClean="0"/>
              <a:t>krok 4.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693100" y="2732368"/>
            <a:ext cx="43676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/>
              <a:t>A je to! Azimut, který jsme hledali, tedy 290°, se nachází ve směru, který ukazuje šipka na buzole.</a:t>
            </a:r>
            <a:endParaRPr lang="cs-CZ" sz="7200" b="1" dirty="0"/>
          </a:p>
        </p:txBody>
      </p:sp>
      <p:pic>
        <p:nvPicPr>
          <p:cNvPr id="5122" name="Picture 2" descr="https://wiki.brabrouci.cz/wp-content/uploads/2021/04/azimut_vyslede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455" y="740980"/>
            <a:ext cx="5188212" cy="575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896543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</TotalTime>
  <Words>247</Words>
  <Application>Microsoft Office PowerPoint</Application>
  <PresentationFormat>Širokoúhlá obrazovka</PresentationFormat>
  <Paragraphs>24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Arial</vt:lpstr>
      <vt:lpstr>Calibri</vt:lpstr>
      <vt:lpstr>Raleway</vt:lpstr>
      <vt:lpstr>Trebuchet MS</vt:lpstr>
      <vt:lpstr>Wingdings 3</vt:lpstr>
      <vt:lpstr>Fazeta</vt:lpstr>
      <vt:lpstr>ORIENTACE V PŘÍRODĚ</vt:lpstr>
      <vt:lpstr>POPIS TRATĚ</vt:lpstr>
      <vt:lpstr>Buzola</vt:lpstr>
      <vt:lpstr>Jak určit pochodový úhel. krok 1.</vt:lpstr>
      <vt:lpstr>Jak určit pochodový úhel. krok 2.</vt:lpstr>
      <vt:lpstr>Jak určit pochodový úhel. krok 3.</vt:lpstr>
      <vt:lpstr>Jak určit pochodový úhel. krok 4.</vt:lpstr>
    </vt:vector>
  </TitlesOfParts>
  <Company>Okresní soud v Semilech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ORIENTACE V PŘÍRODĚ</dc:title>
  <dc:creator>Justiční stráž v Semilech</dc:creator>
  <cp:lastModifiedBy>Justiční stráž v Semilech</cp:lastModifiedBy>
  <cp:revision>5</cp:revision>
  <dcterms:created xsi:type="dcterms:W3CDTF">2025-02-26T09:28:12Z</dcterms:created>
  <dcterms:modified xsi:type="dcterms:W3CDTF">2025-02-26T12:03:07Z</dcterms:modified>
</cp:coreProperties>
</file>