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58" r:id="rId5"/>
    <p:sldId id="259" r:id="rId6"/>
    <p:sldId id="260"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70" d="100"/>
          <a:sy n="70" d="100"/>
        </p:scale>
        <p:origin x="-702" y="-180"/>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cs-CZ" smtClean="0"/>
              <a:t>Kliknutím lze upravit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můžete upravit styl předlohy.</a:t>
            </a:r>
            <a:endParaRPr lang="en-US" dirty="0"/>
          </a:p>
        </p:txBody>
      </p:sp>
      <p:sp>
        <p:nvSpPr>
          <p:cNvPr id="4" name="Date Placeholder 3"/>
          <p:cNvSpPr>
            <a:spLocks noGrp="1"/>
          </p:cNvSpPr>
          <p:nvPr>
            <p:ph type="dt" sz="half" idx="10"/>
          </p:nvPr>
        </p:nvSpPr>
        <p:spPr/>
        <p:txBody>
          <a:bodyPr/>
          <a:lstStyle/>
          <a:p>
            <a:fld id="{65CDD97D-0B1A-44A5-AE89-3D2292A37D59}" type="datetimeFigureOut">
              <a:rPr lang="cs-CZ" smtClean="0"/>
              <a:t>16.02.2025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20549072-7D7B-4345-8351-955F639AA892}" type="slidenum">
              <a:rPr lang="cs-CZ" smtClean="0"/>
              <a:t>‹#›</a:t>
            </a:fld>
            <a:endParaRPr lang="cs-CZ"/>
          </a:p>
        </p:txBody>
      </p:sp>
    </p:spTree>
    <p:extLst>
      <p:ext uri="{BB962C8B-B14F-4D97-AF65-F5344CB8AC3E}">
        <p14:creationId xmlns:p14="http://schemas.microsoft.com/office/powerpoint/2010/main" val="1045647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cs-CZ" smtClean="0"/>
              <a:t>Kliknutím lze upravit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65CDD97D-0B1A-44A5-AE89-3D2292A37D59}" type="datetimeFigureOut">
              <a:rPr lang="cs-CZ" smtClean="0"/>
              <a:t>16.02.2025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20549072-7D7B-4345-8351-955F639AA892}" type="slidenum">
              <a:rPr lang="cs-CZ" smtClean="0"/>
              <a:t>‹#›</a:t>
            </a:fld>
            <a:endParaRPr lang="cs-CZ"/>
          </a:p>
        </p:txBody>
      </p:sp>
    </p:spTree>
    <p:extLst>
      <p:ext uri="{BB962C8B-B14F-4D97-AF65-F5344CB8AC3E}">
        <p14:creationId xmlns:p14="http://schemas.microsoft.com/office/powerpoint/2010/main" val="3619911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smtClean="0"/>
              <a:t>Kliknutím lze upravit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65CDD97D-0B1A-44A5-AE89-3D2292A37D59}" type="datetimeFigureOut">
              <a:rPr lang="cs-CZ" smtClean="0"/>
              <a:t>16.02.2025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20549072-7D7B-4345-8351-955F639AA892}" type="slidenum">
              <a:rPr lang="cs-CZ" smtClean="0"/>
              <a:t>‹#›</a:t>
            </a:fld>
            <a:endParaRPr lang="cs-CZ"/>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350072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cs-CZ" smtClean="0"/>
              <a:t>Kliknutím lze upravit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65CDD97D-0B1A-44A5-AE89-3D2292A37D59}" type="datetimeFigureOut">
              <a:rPr lang="cs-CZ" smtClean="0"/>
              <a:t>16.02.2025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20549072-7D7B-4345-8351-955F639AA892}" type="slidenum">
              <a:rPr lang="cs-CZ" smtClean="0"/>
              <a:t>‹#›</a:t>
            </a:fld>
            <a:endParaRPr lang="cs-CZ"/>
          </a:p>
        </p:txBody>
      </p:sp>
    </p:spTree>
    <p:extLst>
      <p:ext uri="{BB962C8B-B14F-4D97-AF65-F5344CB8AC3E}">
        <p14:creationId xmlns:p14="http://schemas.microsoft.com/office/powerpoint/2010/main" val="40300149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smtClean="0"/>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65CDD97D-0B1A-44A5-AE89-3D2292A37D59}" type="datetimeFigureOut">
              <a:rPr lang="cs-CZ" smtClean="0"/>
              <a:t>16.02.2025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20549072-7D7B-4345-8351-955F639AA892}" type="slidenum">
              <a:rPr lang="cs-CZ" smtClean="0"/>
              <a:t>‹#›</a:t>
            </a:fld>
            <a:endParaRPr lang="cs-CZ"/>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939949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cs-CZ" smtClean="0"/>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65CDD97D-0B1A-44A5-AE89-3D2292A37D59}" type="datetimeFigureOut">
              <a:rPr lang="cs-CZ" smtClean="0"/>
              <a:t>16.02.2025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20549072-7D7B-4345-8351-955F639AA892}" type="slidenum">
              <a:rPr lang="cs-CZ" smtClean="0"/>
              <a:t>‹#›</a:t>
            </a:fld>
            <a:endParaRPr lang="cs-CZ"/>
          </a:p>
        </p:txBody>
      </p:sp>
    </p:spTree>
    <p:extLst>
      <p:ext uri="{BB962C8B-B14F-4D97-AF65-F5344CB8AC3E}">
        <p14:creationId xmlns:p14="http://schemas.microsoft.com/office/powerpoint/2010/main" val="9191024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65CDD97D-0B1A-44A5-AE89-3D2292A37D59}" type="datetimeFigureOut">
              <a:rPr lang="cs-CZ" smtClean="0"/>
              <a:t>16.02.2025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20549072-7D7B-4345-8351-955F639AA892}" type="slidenum">
              <a:rPr lang="cs-CZ" smtClean="0"/>
              <a:t>‹#›</a:t>
            </a:fld>
            <a:endParaRPr lang="cs-CZ"/>
          </a:p>
        </p:txBody>
      </p:sp>
    </p:spTree>
    <p:extLst>
      <p:ext uri="{BB962C8B-B14F-4D97-AF65-F5344CB8AC3E}">
        <p14:creationId xmlns:p14="http://schemas.microsoft.com/office/powerpoint/2010/main" val="36400827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cs-CZ" smtClean="0"/>
              <a:t>Kliknutím lze upravit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65CDD97D-0B1A-44A5-AE89-3D2292A37D59}" type="datetimeFigureOut">
              <a:rPr lang="cs-CZ" smtClean="0"/>
              <a:t>16.02.2025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20549072-7D7B-4345-8351-955F639AA892}" type="slidenum">
              <a:rPr lang="cs-CZ" smtClean="0"/>
              <a:t>‹#›</a:t>
            </a:fld>
            <a:endParaRPr lang="cs-CZ"/>
          </a:p>
        </p:txBody>
      </p:sp>
    </p:spTree>
    <p:extLst>
      <p:ext uri="{BB962C8B-B14F-4D97-AF65-F5344CB8AC3E}">
        <p14:creationId xmlns:p14="http://schemas.microsoft.com/office/powerpoint/2010/main" val="3738533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cs-CZ" smtClean="0"/>
              <a:t>Kliknutím lze upravit styl.</a:t>
            </a:r>
            <a:endParaRPr lang="en-US" dirty="0"/>
          </a:p>
        </p:txBody>
      </p:sp>
      <p:sp>
        <p:nvSpPr>
          <p:cNvPr id="3" name="Content Placeholder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65CDD97D-0B1A-44A5-AE89-3D2292A37D59}" type="datetimeFigureOut">
              <a:rPr lang="cs-CZ" smtClean="0"/>
              <a:t>16.02.2025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20549072-7D7B-4345-8351-955F639AA892}" type="slidenum">
              <a:rPr lang="cs-CZ" smtClean="0"/>
              <a:t>‹#›</a:t>
            </a:fld>
            <a:endParaRPr lang="cs-CZ"/>
          </a:p>
        </p:txBody>
      </p:sp>
    </p:spTree>
    <p:extLst>
      <p:ext uri="{BB962C8B-B14F-4D97-AF65-F5344CB8AC3E}">
        <p14:creationId xmlns:p14="http://schemas.microsoft.com/office/powerpoint/2010/main" val="623974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cs-CZ" smtClean="0"/>
              <a:t>Kliknutím lze upravit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65CDD97D-0B1A-44A5-AE89-3D2292A37D59}" type="datetimeFigureOut">
              <a:rPr lang="cs-CZ" smtClean="0"/>
              <a:t>16.02.2025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20549072-7D7B-4345-8351-955F639AA892}" type="slidenum">
              <a:rPr lang="cs-CZ" smtClean="0"/>
              <a:t>‹#›</a:t>
            </a:fld>
            <a:endParaRPr lang="cs-CZ"/>
          </a:p>
        </p:txBody>
      </p:sp>
    </p:spTree>
    <p:extLst>
      <p:ext uri="{BB962C8B-B14F-4D97-AF65-F5344CB8AC3E}">
        <p14:creationId xmlns:p14="http://schemas.microsoft.com/office/powerpoint/2010/main" val="956615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65CDD97D-0B1A-44A5-AE89-3D2292A37D59}" type="datetimeFigureOut">
              <a:rPr lang="cs-CZ" smtClean="0"/>
              <a:t>16.02.2025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20549072-7D7B-4345-8351-955F639AA892}" type="slidenum">
              <a:rPr lang="cs-CZ" smtClean="0"/>
              <a:t>‹#›</a:t>
            </a:fld>
            <a:endParaRPr lang="cs-CZ"/>
          </a:p>
        </p:txBody>
      </p:sp>
    </p:spTree>
    <p:extLst>
      <p:ext uri="{BB962C8B-B14F-4D97-AF65-F5344CB8AC3E}">
        <p14:creationId xmlns:p14="http://schemas.microsoft.com/office/powerpoint/2010/main" val="4214005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65CDD97D-0B1A-44A5-AE89-3D2292A37D59}" type="datetimeFigureOut">
              <a:rPr lang="cs-CZ" smtClean="0"/>
              <a:t>16.02.2025</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20549072-7D7B-4345-8351-955F639AA892}" type="slidenum">
              <a:rPr lang="cs-CZ" smtClean="0"/>
              <a:t>‹#›</a:t>
            </a:fld>
            <a:endParaRPr lang="cs-CZ"/>
          </a:p>
        </p:txBody>
      </p:sp>
    </p:spTree>
    <p:extLst>
      <p:ext uri="{BB962C8B-B14F-4D97-AF65-F5344CB8AC3E}">
        <p14:creationId xmlns:p14="http://schemas.microsoft.com/office/powerpoint/2010/main" val="3632873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65CDD97D-0B1A-44A5-AE89-3D2292A37D59}" type="datetimeFigureOut">
              <a:rPr lang="cs-CZ" smtClean="0"/>
              <a:t>16.02.2025</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20549072-7D7B-4345-8351-955F639AA892}" type="slidenum">
              <a:rPr lang="cs-CZ" smtClean="0"/>
              <a:t>‹#›</a:t>
            </a:fld>
            <a:endParaRPr lang="cs-CZ"/>
          </a:p>
        </p:txBody>
      </p:sp>
    </p:spTree>
    <p:extLst>
      <p:ext uri="{BB962C8B-B14F-4D97-AF65-F5344CB8AC3E}">
        <p14:creationId xmlns:p14="http://schemas.microsoft.com/office/powerpoint/2010/main" val="3122782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CDD97D-0B1A-44A5-AE89-3D2292A37D59}" type="datetimeFigureOut">
              <a:rPr lang="cs-CZ" smtClean="0"/>
              <a:t>16.02.2025</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20549072-7D7B-4345-8351-955F639AA892}" type="slidenum">
              <a:rPr lang="cs-CZ" smtClean="0"/>
              <a:t>‹#›</a:t>
            </a:fld>
            <a:endParaRPr lang="cs-CZ"/>
          </a:p>
        </p:txBody>
      </p:sp>
    </p:spTree>
    <p:extLst>
      <p:ext uri="{BB962C8B-B14F-4D97-AF65-F5344CB8AC3E}">
        <p14:creationId xmlns:p14="http://schemas.microsoft.com/office/powerpoint/2010/main" val="3801745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cs-CZ" smtClean="0"/>
              <a:t>Kliknutím lze upravit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cs-CZ" smtClean="0"/>
              <a:t>Upravte styly předlohy textu.</a:t>
            </a:r>
          </a:p>
        </p:txBody>
      </p:sp>
      <p:sp>
        <p:nvSpPr>
          <p:cNvPr id="5" name="Date Placeholder 4"/>
          <p:cNvSpPr>
            <a:spLocks noGrp="1"/>
          </p:cNvSpPr>
          <p:nvPr>
            <p:ph type="dt" sz="half" idx="10"/>
          </p:nvPr>
        </p:nvSpPr>
        <p:spPr/>
        <p:txBody>
          <a:bodyPr/>
          <a:lstStyle/>
          <a:p>
            <a:fld id="{65CDD97D-0B1A-44A5-AE89-3D2292A37D59}" type="datetimeFigureOut">
              <a:rPr lang="cs-CZ" smtClean="0"/>
              <a:t>16.02.2025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20549072-7D7B-4345-8351-955F639AA892}" type="slidenum">
              <a:rPr lang="cs-CZ" smtClean="0"/>
              <a:t>‹#›</a:t>
            </a:fld>
            <a:endParaRPr lang="cs-CZ"/>
          </a:p>
        </p:txBody>
      </p:sp>
    </p:spTree>
    <p:extLst>
      <p:ext uri="{BB962C8B-B14F-4D97-AF65-F5344CB8AC3E}">
        <p14:creationId xmlns:p14="http://schemas.microsoft.com/office/powerpoint/2010/main" val="1530926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Upravte styly předlohy textu.</a:t>
            </a:r>
          </a:p>
        </p:txBody>
      </p:sp>
      <p:sp>
        <p:nvSpPr>
          <p:cNvPr id="5" name="Date Placeholder 4"/>
          <p:cNvSpPr>
            <a:spLocks noGrp="1"/>
          </p:cNvSpPr>
          <p:nvPr>
            <p:ph type="dt" sz="half" idx="10"/>
          </p:nvPr>
        </p:nvSpPr>
        <p:spPr/>
        <p:txBody>
          <a:bodyPr/>
          <a:lstStyle/>
          <a:p>
            <a:fld id="{65CDD97D-0B1A-44A5-AE89-3D2292A37D59}" type="datetimeFigureOut">
              <a:rPr lang="cs-CZ" smtClean="0"/>
              <a:t>16.02.2025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20549072-7D7B-4345-8351-955F639AA892}" type="slidenum">
              <a:rPr lang="cs-CZ" smtClean="0"/>
              <a:t>‹#›</a:t>
            </a:fld>
            <a:endParaRPr lang="cs-CZ"/>
          </a:p>
        </p:txBody>
      </p:sp>
    </p:spTree>
    <p:extLst>
      <p:ext uri="{BB962C8B-B14F-4D97-AF65-F5344CB8AC3E}">
        <p14:creationId xmlns:p14="http://schemas.microsoft.com/office/powerpoint/2010/main" val="160273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cs-CZ" smtClean="0"/>
              <a:t>Kliknutím lze upravit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5CDD97D-0B1A-44A5-AE89-3D2292A37D59}" type="datetimeFigureOut">
              <a:rPr lang="cs-CZ" smtClean="0"/>
              <a:t>16.02.2025</a:t>
            </a:fld>
            <a:endParaRPr lang="cs-CZ"/>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0549072-7D7B-4345-8351-955F639AA892}" type="slidenum">
              <a:rPr lang="cs-CZ" smtClean="0"/>
              <a:t>‹#›</a:t>
            </a:fld>
            <a:endParaRPr lang="cs-CZ"/>
          </a:p>
        </p:txBody>
      </p:sp>
    </p:spTree>
    <p:extLst>
      <p:ext uri="{BB962C8B-B14F-4D97-AF65-F5344CB8AC3E}">
        <p14:creationId xmlns:p14="http://schemas.microsoft.com/office/powerpoint/2010/main" val="5909278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610393" y="1319850"/>
            <a:ext cx="7766936" cy="948330"/>
          </a:xfrm>
        </p:spPr>
        <p:txBody>
          <a:bodyPr/>
          <a:lstStyle/>
          <a:p>
            <a:pPr algn="ctr"/>
            <a:r>
              <a:rPr lang="cs-CZ" sz="7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UZLOVÁNÍ</a:t>
            </a:r>
            <a:endParaRPr lang="cs-CZ" sz="7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4" name="Obdélník 3"/>
          <p:cNvSpPr/>
          <p:nvPr/>
        </p:nvSpPr>
        <p:spPr>
          <a:xfrm>
            <a:off x="2271819" y="4185593"/>
            <a:ext cx="6650771" cy="338554"/>
          </a:xfrm>
          <a:prstGeom prst="rect">
            <a:avLst/>
          </a:prstGeom>
        </p:spPr>
        <p:txBody>
          <a:bodyPr wrap="square">
            <a:spAutoFit/>
          </a:bodyPr>
          <a:lstStyle/>
          <a:p>
            <a:pPr algn="ctr"/>
            <a:r>
              <a:rPr lang="cs-CZ" sz="1600" b="1" dirty="0" smtClean="0"/>
              <a:t>Přehled uzlů pro útok CTIF a ZHVB</a:t>
            </a:r>
            <a:endParaRPr lang="cs-CZ" sz="1600" b="1" dirty="0">
              <a:solidFill>
                <a:srgbClr val="000000"/>
              </a:solidFill>
              <a:latin typeface="Calibri" panose="020F0502020204030204" pitchFamily="34" charset="0"/>
            </a:endParaRPr>
          </a:p>
        </p:txBody>
      </p:sp>
      <p:sp>
        <p:nvSpPr>
          <p:cNvPr id="6" name="Obdélník 5"/>
          <p:cNvSpPr/>
          <p:nvPr/>
        </p:nvSpPr>
        <p:spPr>
          <a:xfrm>
            <a:off x="2549205" y="2639789"/>
            <a:ext cx="6096000" cy="923330"/>
          </a:xfrm>
          <a:prstGeom prst="rect">
            <a:avLst/>
          </a:prstGeom>
        </p:spPr>
        <p:txBody>
          <a:bodyPr>
            <a:spAutoFit/>
          </a:bodyPr>
          <a:lstStyle/>
          <a:p>
            <a:pPr algn="ctr"/>
            <a:r>
              <a:rPr lang="cs-CZ" i="1" dirty="0"/>
              <a:t>Znát různé uzly je v hasičské praxi důležité. Nejčastěji používáme několik základních uzlů, které musí každý mladý hasič perfektně ovládat.</a:t>
            </a:r>
            <a:endParaRPr lang="cs-CZ" dirty="0"/>
          </a:p>
        </p:txBody>
      </p:sp>
      <p:pic>
        <p:nvPicPr>
          <p:cNvPr id="8" name="Obrázek 7"/>
          <p:cNvPicPr/>
          <p:nvPr/>
        </p:nvPicPr>
        <p:blipFill>
          <a:blip r:embed="rId2">
            <a:extLst>
              <a:ext uri="{28A0092B-C50C-407E-A947-70E740481C1C}">
                <a14:useLocalDpi xmlns:a14="http://schemas.microsoft.com/office/drawing/2010/main" val="0"/>
              </a:ext>
            </a:extLst>
          </a:blip>
          <a:srcRect/>
          <a:stretch>
            <a:fillRect/>
          </a:stretch>
        </p:blipFill>
        <p:spPr bwMode="auto">
          <a:xfrm rot="19460437">
            <a:off x="887814" y="4685489"/>
            <a:ext cx="1446555" cy="1202311"/>
          </a:xfrm>
          <a:prstGeom prst="rect">
            <a:avLst/>
          </a:prstGeom>
          <a:noFill/>
          <a:ln>
            <a:noFill/>
          </a:ln>
        </p:spPr>
      </p:pic>
      <p:pic>
        <p:nvPicPr>
          <p:cNvPr id="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3813665">
            <a:off x="7606537" y="1218429"/>
            <a:ext cx="2406589" cy="896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19819671">
            <a:off x="5581933" y="5145772"/>
            <a:ext cx="1986579" cy="882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18751395">
            <a:off x="1068356" y="922892"/>
            <a:ext cx="1521962" cy="17422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277173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9226" y="1892279"/>
            <a:ext cx="4962691" cy="3484939"/>
          </a:xfrm>
        </p:spPr>
        <p:txBody>
          <a:bodyPr>
            <a:noAutofit/>
          </a:bodyPr>
          <a:lstStyle/>
          <a:p>
            <a:r>
              <a:rPr lang="cs-CZ" sz="2000" dirty="0">
                <a:solidFill>
                  <a:schemeClr val="tx1"/>
                </a:solidFill>
              </a:rPr>
              <a:t>Osvědčuje se při zvedání klád, trámů, dřevěných konstrukcí i požárního nářadí. Používá se u záchytného lana při svázání sacího koše, při vytahování hadic do pater, při vytahování nářadí. </a:t>
            </a:r>
            <a:r>
              <a:rPr lang="cs-CZ" sz="2000" dirty="0" smtClean="0">
                <a:solidFill>
                  <a:schemeClr val="tx1"/>
                </a:solidFill>
              </a:rPr>
              <a:t/>
            </a:r>
            <a:br>
              <a:rPr lang="cs-CZ" sz="2000" dirty="0" smtClean="0">
                <a:solidFill>
                  <a:schemeClr val="tx1"/>
                </a:solidFill>
              </a:rPr>
            </a:br>
            <a:r>
              <a:rPr lang="cs-CZ" sz="2000" dirty="0">
                <a:solidFill>
                  <a:schemeClr val="tx1"/>
                </a:solidFill>
              </a:rPr>
              <a:t/>
            </a:r>
            <a:br>
              <a:rPr lang="cs-CZ" sz="2000" dirty="0">
                <a:solidFill>
                  <a:schemeClr val="tx1"/>
                </a:solidFill>
              </a:rPr>
            </a:br>
            <a:r>
              <a:rPr lang="cs-CZ" sz="2000" dirty="0" smtClean="0">
                <a:solidFill>
                  <a:schemeClr val="tx1"/>
                </a:solidFill>
              </a:rPr>
              <a:t>Při útoku CTIF musí </a:t>
            </a:r>
            <a:r>
              <a:rPr lang="cs-CZ" sz="2000" dirty="0">
                <a:solidFill>
                  <a:schemeClr val="tx1"/>
                </a:solidFill>
              </a:rPr>
              <a:t>být uvázán na břevně </a:t>
            </a:r>
            <a:r>
              <a:rPr lang="cs-CZ" sz="2000" dirty="0" smtClean="0">
                <a:solidFill>
                  <a:schemeClr val="tx1"/>
                </a:solidFill>
              </a:rPr>
              <a:t>stojanu.</a:t>
            </a:r>
            <a:br>
              <a:rPr lang="cs-CZ" sz="2000" dirty="0" smtClean="0">
                <a:solidFill>
                  <a:schemeClr val="tx1"/>
                </a:solidFill>
              </a:rPr>
            </a:br>
            <a:r>
              <a:rPr lang="cs-CZ" sz="2000" dirty="0">
                <a:solidFill>
                  <a:schemeClr val="tx1"/>
                </a:solidFill>
              </a:rPr>
              <a:t/>
            </a:r>
            <a:br>
              <a:rPr lang="cs-CZ" sz="2000" dirty="0">
                <a:solidFill>
                  <a:schemeClr val="tx1"/>
                </a:solidFill>
              </a:rPr>
            </a:br>
            <a:r>
              <a:rPr lang="cs-CZ" sz="2000" dirty="0" smtClean="0">
                <a:solidFill>
                  <a:schemeClr val="tx1"/>
                </a:solidFill>
              </a:rPr>
              <a:t>Při ZHVB se uzel  váže na </a:t>
            </a:r>
            <a:r>
              <a:rPr lang="cs-CZ" sz="2000" dirty="0">
                <a:solidFill>
                  <a:schemeClr val="tx1"/>
                </a:solidFill>
              </a:rPr>
              <a:t>ležící hadici, jedním koncem provazu, druhý konec provazu je upevněn k </a:t>
            </a:r>
            <a:r>
              <a:rPr lang="cs-CZ" sz="2000" dirty="0" smtClean="0">
                <a:solidFill>
                  <a:schemeClr val="tx1"/>
                </a:solidFill>
              </a:rPr>
              <a:t>hadici.</a:t>
            </a:r>
            <a:endParaRPr lang="cs-CZ" sz="2000" dirty="0">
              <a:solidFill>
                <a:schemeClr val="tx1"/>
              </a:solidFill>
            </a:endParaRPr>
          </a:p>
        </p:txBody>
      </p:sp>
      <p:pic>
        <p:nvPicPr>
          <p:cNvPr id="3" name="Obrázek 2"/>
          <p:cNvPicPr/>
          <p:nvPr/>
        </p:nvPicPr>
        <p:blipFill>
          <a:blip r:embed="rId2">
            <a:extLst>
              <a:ext uri="{28A0092B-C50C-407E-A947-70E740481C1C}">
                <a14:useLocalDpi xmlns:a14="http://schemas.microsoft.com/office/drawing/2010/main" val="0"/>
              </a:ext>
            </a:extLst>
          </a:blip>
          <a:srcRect/>
          <a:stretch>
            <a:fillRect/>
          </a:stretch>
        </p:blipFill>
        <p:spPr bwMode="auto">
          <a:xfrm>
            <a:off x="5431917" y="1892279"/>
            <a:ext cx="3999035" cy="3834179"/>
          </a:xfrm>
          <a:prstGeom prst="rect">
            <a:avLst/>
          </a:prstGeom>
          <a:noFill/>
          <a:ln>
            <a:noFill/>
          </a:ln>
        </p:spPr>
      </p:pic>
      <p:sp>
        <p:nvSpPr>
          <p:cNvPr id="5" name="Obdélník 4"/>
          <p:cNvSpPr/>
          <p:nvPr/>
        </p:nvSpPr>
        <p:spPr>
          <a:xfrm>
            <a:off x="2824221" y="401556"/>
            <a:ext cx="5024324" cy="923330"/>
          </a:xfrm>
          <a:prstGeom prst="rect">
            <a:avLst/>
          </a:prstGeom>
          <a:noFill/>
        </p:spPr>
        <p:txBody>
          <a:bodyPr wrap="none" lIns="91440" tIns="45720" rIns="91440" bIns="45720">
            <a:spAutoFit/>
          </a:bodyPr>
          <a:lstStyle/>
          <a:p>
            <a:pPr algn="ctr"/>
            <a:r>
              <a:rPr lang="cs-CZ"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Tesařský uzel</a:t>
            </a:r>
            <a:endParaRPr lang="cs-CZ"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2321913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1935" y="1551342"/>
            <a:ext cx="3746547" cy="42888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Obdélník 3"/>
          <p:cNvSpPr/>
          <p:nvPr/>
        </p:nvSpPr>
        <p:spPr>
          <a:xfrm>
            <a:off x="3363728" y="401556"/>
            <a:ext cx="3945312" cy="923330"/>
          </a:xfrm>
          <a:prstGeom prst="rect">
            <a:avLst/>
          </a:prstGeom>
          <a:noFill/>
        </p:spPr>
        <p:txBody>
          <a:bodyPr wrap="none" lIns="91440" tIns="45720" rIns="91440" bIns="45720">
            <a:spAutoFit/>
          </a:bodyPr>
          <a:lstStyle/>
          <a:p>
            <a:pPr algn="ctr"/>
            <a:r>
              <a:rPr lang="cs-CZ"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Lodní uzel</a:t>
            </a:r>
            <a:endParaRPr lang="cs-CZ"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3" name="Obdélník 2"/>
          <p:cNvSpPr/>
          <p:nvPr/>
        </p:nvSpPr>
        <p:spPr>
          <a:xfrm>
            <a:off x="561279" y="1987587"/>
            <a:ext cx="5020656" cy="2862322"/>
          </a:xfrm>
          <a:prstGeom prst="rect">
            <a:avLst/>
          </a:prstGeom>
        </p:spPr>
        <p:txBody>
          <a:bodyPr wrap="square">
            <a:spAutoFit/>
          </a:bodyPr>
          <a:lstStyle/>
          <a:p>
            <a:r>
              <a:rPr lang="cs-CZ" dirty="0"/>
              <a:t>Používá se k upevnění lana na kůlu i ve spoustě dalších případech. Je pevná, čím více se namáhá, tím více se utahuje. </a:t>
            </a:r>
            <a:endParaRPr lang="cs-CZ" dirty="0" smtClean="0"/>
          </a:p>
          <a:p>
            <a:endParaRPr lang="cs-CZ" dirty="0"/>
          </a:p>
          <a:p>
            <a:r>
              <a:rPr lang="cs-CZ" dirty="0" smtClean="0"/>
              <a:t>Při </a:t>
            </a:r>
            <a:r>
              <a:rPr lang="cs-CZ" dirty="0"/>
              <a:t>útoku CTIF musí být uvázán na břevně stojanu. </a:t>
            </a:r>
            <a:endParaRPr lang="cs-CZ" dirty="0" smtClean="0"/>
          </a:p>
          <a:p>
            <a:endParaRPr lang="cs-CZ" dirty="0"/>
          </a:p>
          <a:p>
            <a:r>
              <a:rPr lang="cs-CZ" dirty="0" smtClean="0"/>
              <a:t>Při ZHVB se uzel váže na </a:t>
            </a:r>
            <a:r>
              <a:rPr lang="cs-CZ" dirty="0"/>
              <a:t>slabším svislém stromu nebo na ležící hadici, jedním koncem provazu, druhý konec je </a:t>
            </a:r>
            <a:r>
              <a:rPr lang="cs-CZ" dirty="0" smtClean="0"/>
              <a:t>upevněn.</a:t>
            </a:r>
            <a:endParaRPr lang="cs-CZ" dirty="0"/>
          </a:p>
        </p:txBody>
      </p:sp>
    </p:spTree>
    <p:extLst>
      <p:ext uri="{BB962C8B-B14F-4D97-AF65-F5344CB8AC3E}">
        <p14:creationId xmlns:p14="http://schemas.microsoft.com/office/powerpoint/2010/main" val="1384595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p:cNvPicPr/>
          <p:nvPr/>
        </p:nvPicPr>
        <p:blipFill>
          <a:blip r:embed="rId2">
            <a:extLst>
              <a:ext uri="{28A0092B-C50C-407E-A947-70E740481C1C}">
                <a14:useLocalDpi xmlns:a14="http://schemas.microsoft.com/office/drawing/2010/main" val="0"/>
              </a:ext>
            </a:extLst>
          </a:blip>
          <a:srcRect/>
          <a:stretch>
            <a:fillRect/>
          </a:stretch>
        </p:blipFill>
        <p:spPr bwMode="auto">
          <a:xfrm>
            <a:off x="5500048" y="2676069"/>
            <a:ext cx="4221423" cy="2687502"/>
          </a:xfrm>
          <a:prstGeom prst="rect">
            <a:avLst/>
          </a:prstGeom>
          <a:noFill/>
          <a:ln>
            <a:noFill/>
          </a:ln>
        </p:spPr>
      </p:pic>
      <p:sp>
        <p:nvSpPr>
          <p:cNvPr id="5" name="Obdélník 4"/>
          <p:cNvSpPr/>
          <p:nvPr/>
        </p:nvSpPr>
        <p:spPr>
          <a:xfrm>
            <a:off x="2785463" y="401556"/>
            <a:ext cx="5101846" cy="923330"/>
          </a:xfrm>
          <a:prstGeom prst="rect">
            <a:avLst/>
          </a:prstGeom>
          <a:noFill/>
        </p:spPr>
        <p:txBody>
          <a:bodyPr wrap="none" lIns="91440" tIns="45720" rIns="91440" bIns="45720">
            <a:spAutoFit/>
          </a:bodyPr>
          <a:lstStyle/>
          <a:p>
            <a:pPr algn="ctr"/>
            <a:r>
              <a:rPr lang="cs-CZ"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Plochá spojka</a:t>
            </a:r>
            <a:endParaRPr lang="cs-CZ"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3" name="Obdélník 2"/>
          <p:cNvSpPr/>
          <p:nvPr/>
        </p:nvSpPr>
        <p:spPr>
          <a:xfrm>
            <a:off x="359392" y="1895356"/>
            <a:ext cx="6096000" cy="923330"/>
          </a:xfrm>
          <a:prstGeom prst="rect">
            <a:avLst/>
          </a:prstGeom>
        </p:spPr>
        <p:txBody>
          <a:bodyPr>
            <a:spAutoFit/>
          </a:bodyPr>
          <a:lstStyle/>
          <a:p>
            <a:r>
              <a:rPr lang="cs-CZ" dirty="0"/>
              <a:t>Jinak také ambulanční spojka. Je vhodná k zavazování obvazů, třícípých šátků nebo slouží také ke spojení přibližně stejných provazů. </a:t>
            </a:r>
          </a:p>
        </p:txBody>
      </p:sp>
      <p:sp>
        <p:nvSpPr>
          <p:cNvPr id="6" name="Obdélník 5"/>
          <p:cNvSpPr/>
          <p:nvPr/>
        </p:nvSpPr>
        <p:spPr>
          <a:xfrm>
            <a:off x="359392" y="3138985"/>
            <a:ext cx="5140656" cy="2031325"/>
          </a:xfrm>
          <a:prstGeom prst="rect">
            <a:avLst/>
          </a:prstGeom>
        </p:spPr>
        <p:txBody>
          <a:bodyPr wrap="square">
            <a:spAutoFit/>
          </a:bodyPr>
          <a:lstStyle/>
          <a:p>
            <a:r>
              <a:rPr lang="cs-CZ" dirty="0" smtClean="0"/>
              <a:t>Při útoku CTIF musí </a:t>
            </a:r>
            <a:r>
              <a:rPr lang="cs-CZ" dirty="0"/>
              <a:t>být uvázána tak, aby spojené lano zůstalo obtočeno kolem břevna stojanu</a:t>
            </a:r>
            <a:r>
              <a:rPr lang="cs-CZ" dirty="0" smtClean="0"/>
              <a:t>.</a:t>
            </a:r>
          </a:p>
          <a:p>
            <a:endParaRPr lang="cs-CZ" dirty="0"/>
          </a:p>
          <a:p>
            <a:r>
              <a:rPr lang="cs-CZ" dirty="0"/>
              <a:t>Při </a:t>
            </a:r>
            <a:r>
              <a:rPr lang="cs-CZ" dirty="0" smtClean="0"/>
              <a:t>ZHVB se váže </a:t>
            </a:r>
            <a:r>
              <a:rPr lang="cs-CZ" dirty="0"/>
              <a:t>v ruce, libovolně jedním nebo oběma konci provazu (k dispozici je celý provaz s oběma konci) </a:t>
            </a:r>
          </a:p>
        </p:txBody>
      </p:sp>
    </p:spTree>
    <p:extLst>
      <p:ext uri="{BB962C8B-B14F-4D97-AF65-F5344CB8AC3E}">
        <p14:creationId xmlns:p14="http://schemas.microsoft.com/office/powerpoint/2010/main" val="19941245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44202" y="3077492"/>
            <a:ext cx="5630532" cy="24999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Obdélník 5"/>
          <p:cNvSpPr/>
          <p:nvPr/>
        </p:nvSpPr>
        <p:spPr>
          <a:xfrm>
            <a:off x="535928" y="590055"/>
            <a:ext cx="8481809" cy="923330"/>
          </a:xfrm>
          <a:prstGeom prst="rect">
            <a:avLst/>
          </a:prstGeom>
          <a:noFill/>
        </p:spPr>
        <p:txBody>
          <a:bodyPr wrap="none" lIns="91440" tIns="45720" rIns="91440" bIns="45720">
            <a:spAutoFit/>
          </a:bodyPr>
          <a:lstStyle/>
          <a:p>
            <a:pPr algn="ctr"/>
            <a:r>
              <a:rPr lang="cs-CZ"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Dvojitý osmičkový uzel</a:t>
            </a:r>
            <a:endParaRPr lang="cs-CZ"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3" name="Obdélník 2"/>
          <p:cNvSpPr/>
          <p:nvPr/>
        </p:nvSpPr>
        <p:spPr>
          <a:xfrm>
            <a:off x="535928" y="1877163"/>
            <a:ext cx="8853732" cy="1200329"/>
          </a:xfrm>
          <a:prstGeom prst="rect">
            <a:avLst/>
          </a:prstGeom>
        </p:spPr>
        <p:txBody>
          <a:bodyPr wrap="square">
            <a:spAutoFit/>
          </a:bodyPr>
          <a:lstStyle/>
          <a:p>
            <a:r>
              <a:rPr lang="cs-CZ" dirty="0"/>
              <a:t>Osmičkový uzel je jedním ze základních uzlů užívaných v horolezectví. Současně se jedná o nejpoužívanější uzel při navazování na lano, konkrétně dvojitý osmičkový uzel. Pro laiky – jedná se o uzel, kterým je propojen lezec přes sedák k jistícímu lanu.</a:t>
            </a:r>
            <a:endParaRPr lang="cs-CZ" dirty="0"/>
          </a:p>
        </p:txBody>
      </p:sp>
      <p:sp>
        <p:nvSpPr>
          <p:cNvPr id="7" name="Obdélník 6"/>
          <p:cNvSpPr/>
          <p:nvPr/>
        </p:nvSpPr>
        <p:spPr>
          <a:xfrm>
            <a:off x="535928" y="3702023"/>
            <a:ext cx="3612991" cy="923330"/>
          </a:xfrm>
          <a:prstGeom prst="rect">
            <a:avLst/>
          </a:prstGeom>
        </p:spPr>
        <p:txBody>
          <a:bodyPr wrap="square">
            <a:spAutoFit/>
          </a:bodyPr>
          <a:lstStyle/>
          <a:p>
            <a:r>
              <a:rPr lang="cs-CZ" dirty="0" smtClean="0"/>
              <a:t>Při ZHVB se uzel váže v </a:t>
            </a:r>
            <a:r>
              <a:rPr lang="cs-CZ" dirty="0"/>
              <a:t>ruce, libovolně (k dispozici je celý provaz s oběma konci) </a:t>
            </a:r>
          </a:p>
        </p:txBody>
      </p:sp>
    </p:spTree>
    <p:extLst>
      <p:ext uri="{BB962C8B-B14F-4D97-AF65-F5344CB8AC3E}">
        <p14:creationId xmlns:p14="http://schemas.microsoft.com/office/powerpoint/2010/main" val="1621119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91152" y="3787112"/>
            <a:ext cx="4676087" cy="1320800"/>
          </a:xfrm>
        </p:spPr>
        <p:txBody>
          <a:bodyPr>
            <a:noAutofit/>
          </a:bodyPr>
          <a:lstStyle/>
          <a:p>
            <a:r>
              <a:rPr lang="cs-CZ" sz="1800" dirty="0" smtClean="0">
                <a:solidFill>
                  <a:schemeClr val="tx1"/>
                </a:solidFill>
              </a:rPr>
              <a:t>Při ZHVB se uzel váže na </a:t>
            </a:r>
            <a:r>
              <a:rPr lang="cs-CZ" sz="1800" dirty="0">
                <a:solidFill>
                  <a:schemeClr val="tx1"/>
                </a:solidFill>
              </a:rPr>
              <a:t>slabším svislém stromu nebo na ležící hadici (k dispozici je celý provaz s oběma konci) </a:t>
            </a:r>
          </a:p>
        </p:txBody>
      </p:sp>
      <p:pic>
        <p:nvPicPr>
          <p:cNvPr id="3" name="Obrázek 2"/>
          <p:cNvPicPr/>
          <p:nvPr/>
        </p:nvPicPr>
        <p:blipFill>
          <a:blip r:embed="rId2">
            <a:extLst>
              <a:ext uri="{28A0092B-C50C-407E-A947-70E740481C1C}">
                <a14:useLocalDpi xmlns:a14="http://schemas.microsoft.com/office/drawing/2010/main" val="0"/>
              </a:ext>
            </a:extLst>
          </a:blip>
          <a:srcRect/>
          <a:stretch>
            <a:fillRect/>
          </a:stretch>
        </p:blipFill>
        <p:spPr bwMode="auto">
          <a:xfrm>
            <a:off x="5112081" y="2060812"/>
            <a:ext cx="4437513" cy="3206940"/>
          </a:xfrm>
          <a:prstGeom prst="rect">
            <a:avLst/>
          </a:prstGeom>
          <a:noFill/>
          <a:ln>
            <a:noFill/>
          </a:ln>
        </p:spPr>
      </p:pic>
      <p:sp>
        <p:nvSpPr>
          <p:cNvPr id="4" name="Obdélník 3"/>
          <p:cNvSpPr/>
          <p:nvPr/>
        </p:nvSpPr>
        <p:spPr>
          <a:xfrm>
            <a:off x="3535250" y="401556"/>
            <a:ext cx="3602268" cy="923330"/>
          </a:xfrm>
          <a:prstGeom prst="rect">
            <a:avLst/>
          </a:prstGeom>
          <a:noFill/>
        </p:spPr>
        <p:txBody>
          <a:bodyPr wrap="none" lIns="91440" tIns="45720" rIns="91440" bIns="45720">
            <a:spAutoFit/>
          </a:bodyPr>
          <a:lstStyle/>
          <a:p>
            <a:pPr algn="ctr"/>
            <a:r>
              <a:rPr lang="cs-CZ"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Liščí uzel</a:t>
            </a:r>
            <a:endParaRPr lang="cs-CZ"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Obdélník 4"/>
          <p:cNvSpPr/>
          <p:nvPr/>
        </p:nvSpPr>
        <p:spPr>
          <a:xfrm>
            <a:off x="291152" y="2060812"/>
            <a:ext cx="4820929" cy="1535371"/>
          </a:xfrm>
          <a:prstGeom prst="rect">
            <a:avLst/>
          </a:prstGeom>
        </p:spPr>
        <p:txBody>
          <a:bodyPr wrap="square">
            <a:spAutoFit/>
          </a:bodyPr>
          <a:lstStyle/>
          <a:p>
            <a:r>
              <a:rPr lang="cs-CZ" dirty="0"/>
              <a:t>Jedná se o nejjednodušší praktický uzel. Při zatažení se velmi rychle a pevně zadrhne, ale dá se velmi lehce povolit a tím i posouvat na potřebné místo. Jeho největší využití je v horolezectví.</a:t>
            </a:r>
          </a:p>
        </p:txBody>
      </p:sp>
    </p:spTree>
    <p:extLst>
      <p:ext uri="{BB962C8B-B14F-4D97-AF65-F5344CB8AC3E}">
        <p14:creationId xmlns:p14="http://schemas.microsoft.com/office/powerpoint/2010/main" val="3805338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9785" y="3932423"/>
            <a:ext cx="6392862" cy="238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Obdélník 3"/>
          <p:cNvSpPr/>
          <p:nvPr/>
        </p:nvSpPr>
        <p:spPr>
          <a:xfrm>
            <a:off x="1599785" y="401556"/>
            <a:ext cx="6681637" cy="923330"/>
          </a:xfrm>
          <a:prstGeom prst="rect">
            <a:avLst/>
          </a:prstGeom>
          <a:noFill/>
        </p:spPr>
        <p:txBody>
          <a:bodyPr wrap="none" lIns="91440" tIns="45720" rIns="91440" bIns="45720">
            <a:spAutoFit/>
          </a:bodyPr>
          <a:lstStyle/>
          <a:p>
            <a:pPr algn="ctr"/>
            <a:r>
              <a:rPr lang="cs-CZ"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Úvaz na proudnici</a:t>
            </a:r>
            <a:endParaRPr lang="cs-CZ"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3" name="Obdélník 2"/>
          <p:cNvSpPr/>
          <p:nvPr/>
        </p:nvSpPr>
        <p:spPr>
          <a:xfrm>
            <a:off x="864358" y="1805158"/>
            <a:ext cx="7911152" cy="923330"/>
          </a:xfrm>
          <a:prstGeom prst="rect">
            <a:avLst/>
          </a:prstGeom>
        </p:spPr>
        <p:txBody>
          <a:bodyPr wrap="square">
            <a:spAutoFit/>
          </a:bodyPr>
          <a:lstStyle/>
          <a:p>
            <a:r>
              <a:rPr lang="cs-CZ" dirty="0"/>
              <a:t>Jedná se o kombinaci uzlů. Liščí smyčka je umístěna na hadicovém spoji a přetočený závit na hubici proudnice. Díky této kombinaci uzlů můžeme s hadicí lehce manipulovat.</a:t>
            </a:r>
          </a:p>
        </p:txBody>
      </p:sp>
      <p:sp>
        <p:nvSpPr>
          <p:cNvPr id="5" name="Obdélník 4"/>
          <p:cNvSpPr/>
          <p:nvPr/>
        </p:nvSpPr>
        <p:spPr>
          <a:xfrm>
            <a:off x="864357" y="3009093"/>
            <a:ext cx="8088573" cy="923330"/>
          </a:xfrm>
          <a:prstGeom prst="rect">
            <a:avLst/>
          </a:prstGeom>
        </p:spPr>
        <p:txBody>
          <a:bodyPr wrap="square">
            <a:spAutoFit/>
          </a:bodyPr>
          <a:lstStyle/>
          <a:p>
            <a:r>
              <a:rPr lang="cs-CZ" dirty="0" smtClean="0"/>
              <a:t>Při útoku CTIF musí </a:t>
            </a:r>
            <a:r>
              <a:rPr lang="cs-CZ" dirty="0"/>
              <a:t>lano v každém okamžiku vázání uzlu zůstat přes břevno </a:t>
            </a:r>
            <a:r>
              <a:rPr lang="cs-CZ" dirty="0" smtClean="0"/>
              <a:t> – </a:t>
            </a:r>
            <a:r>
              <a:rPr lang="cs-CZ" dirty="0"/>
              <a:t>není možno lano stáhnout z břevna, uvázat uzel a poté lano přehodit zpět přes břevno.</a:t>
            </a:r>
          </a:p>
        </p:txBody>
      </p:sp>
    </p:spTree>
    <p:extLst>
      <p:ext uri="{BB962C8B-B14F-4D97-AF65-F5344CB8AC3E}">
        <p14:creationId xmlns:p14="http://schemas.microsoft.com/office/powerpoint/2010/main" val="1374266732"/>
      </p:ext>
    </p:extLst>
  </p:cSld>
  <p:clrMapOvr>
    <a:masterClrMapping/>
  </p:clrMapOvr>
</p:sld>
</file>

<file path=ppt/theme/theme1.xml><?xml version="1.0" encoding="utf-8"?>
<a:theme xmlns:a="http://schemas.openxmlformats.org/drawingml/2006/main" name="Fazeta">
  <a:themeElements>
    <a:clrScheme name="Faz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zeta">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z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113</TotalTime>
  <Words>367</Words>
  <Application>Microsoft Office PowerPoint</Application>
  <PresentationFormat>Vlastní</PresentationFormat>
  <Paragraphs>25</Paragraphs>
  <Slides>7</Slides>
  <Notes>0</Notes>
  <HiddenSlides>0</HiddenSlides>
  <MMClips>0</MMClips>
  <ScaleCrop>false</ScaleCrop>
  <HeadingPairs>
    <vt:vector size="4" baseType="variant">
      <vt:variant>
        <vt:lpstr>Motiv</vt:lpstr>
      </vt:variant>
      <vt:variant>
        <vt:i4>1</vt:i4>
      </vt:variant>
      <vt:variant>
        <vt:lpstr>Nadpisy snímků</vt:lpstr>
      </vt:variant>
      <vt:variant>
        <vt:i4>7</vt:i4>
      </vt:variant>
    </vt:vector>
  </HeadingPairs>
  <TitlesOfParts>
    <vt:vector size="8" baseType="lpstr">
      <vt:lpstr>Fazeta</vt:lpstr>
      <vt:lpstr>UZLOVÁNÍ</vt:lpstr>
      <vt:lpstr>Osvědčuje se při zvedání klád, trámů, dřevěných konstrukcí i požárního nářadí. Používá se u záchytného lana při svázání sacího koše, při vytahování hadic do pater, při vytahování nářadí.   Při útoku CTIF musí být uvázán na břevně stojanu.  Při ZHVB se uzel  váže na ležící hadici, jedním koncem provazu, druhý konec provazu je upevněn k hadici.</vt:lpstr>
      <vt:lpstr>Prezentace aplikace PowerPoint</vt:lpstr>
      <vt:lpstr>Prezentace aplikace PowerPoint</vt:lpstr>
      <vt:lpstr>Prezentace aplikace PowerPoint</vt:lpstr>
      <vt:lpstr>Při ZHVB se uzel váže na slabším svislém stromu nebo na ležící hadici (k dispozici je celý provaz s oběma konci) </vt:lpstr>
      <vt:lpstr>Prezentace aplikace PowerPoint</vt:lpstr>
    </vt:vector>
  </TitlesOfParts>
  <Company>Okresní soud v Semilech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ZÁVOD HASIČSKÉ VŠESTRANNOSTI A BRANNOSTI</dc:title>
  <dc:creator>Justiční stráž v Semilech</dc:creator>
  <cp:lastModifiedBy>Kuba</cp:lastModifiedBy>
  <cp:revision>17</cp:revision>
  <dcterms:created xsi:type="dcterms:W3CDTF">2024-02-05T10:00:51Z</dcterms:created>
  <dcterms:modified xsi:type="dcterms:W3CDTF">2025-02-16T09:47:32Z</dcterms:modified>
  <cp:contentStatus/>
</cp:coreProperties>
</file>