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8" r:id="rId3"/>
    <p:sldId id="267" r:id="rId4"/>
    <p:sldId id="271" r:id="rId5"/>
    <p:sldId id="268" r:id="rId6"/>
    <p:sldId id="269" r:id="rId7"/>
    <p:sldId id="270" r:id="rId8"/>
    <p:sldId id="272" r:id="rId9"/>
    <p:sldId id="259" r:id="rId10"/>
    <p:sldId id="266" r:id="rId11"/>
    <p:sldId id="260" r:id="rId12"/>
    <p:sldId id="261" r:id="rId13"/>
    <p:sldId id="273" r:id="rId14"/>
    <p:sldId id="274" r:id="rId15"/>
    <p:sldId id="284" r:id="rId16"/>
    <p:sldId id="276" r:id="rId17"/>
    <p:sldId id="263" r:id="rId18"/>
    <p:sldId id="264" r:id="rId19"/>
    <p:sldId id="275" r:id="rId20"/>
    <p:sldId id="279" r:id="rId21"/>
    <p:sldId id="265" r:id="rId22"/>
    <p:sldId id="278" r:id="rId23"/>
    <p:sldId id="280" r:id="rId24"/>
    <p:sldId id="283" r:id="rId25"/>
    <p:sldId id="282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71067-348B-436E-A337-4AB56DA17C17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41B83-5066-415E-87EF-8E11423BDA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01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0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75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73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28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9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46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0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9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88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23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7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5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42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64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45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CFAA-BE8E-4476-A555-57A9B03F66EF}" type="datetimeFigureOut">
              <a:rPr lang="cs-CZ" smtClean="0"/>
              <a:t>11.12.2025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FF77EC-0BC5-45AB-88A6-920CD668C7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vyšetřovatelé požár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73297" cy="347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99967" y="692696"/>
            <a:ext cx="4744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VYŠETŘOVATEL </a:t>
            </a:r>
          </a:p>
          <a:p>
            <a:pPr algn="ctr"/>
            <a:r>
              <a:rPr lang="cs-CZ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VZNIKU POŽÁRŮ</a:t>
            </a:r>
          </a:p>
        </p:txBody>
      </p:sp>
    </p:spTree>
    <p:extLst>
      <p:ext uri="{BB962C8B-B14F-4D97-AF65-F5344CB8AC3E}">
        <p14:creationId xmlns:p14="http://schemas.microsoft.com/office/powerpoint/2010/main" val="54691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vyšetřovatelé požár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46" y="2780928"/>
            <a:ext cx="550845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59378" y="908720"/>
            <a:ext cx="5198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OHLEDÁNÍ MÍSTA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8471" y="17008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Ohledáním místa požáru se zjišťuje, kde přesně začalo hořet a jak se požár šířil /rychlost, směr/. Zjišťuje se příčina požáru od čeho mohl požár vzniknou nebo zda ho někdo založil úmyslně. </a:t>
            </a:r>
          </a:p>
        </p:txBody>
      </p:sp>
    </p:spTree>
    <p:extLst>
      <p:ext uri="{BB962C8B-B14F-4D97-AF65-F5344CB8AC3E}">
        <p14:creationId xmlns:p14="http://schemas.microsoft.com/office/powerpoint/2010/main" val="225552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2703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9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2" y="1488855"/>
            <a:ext cx="7128793" cy="477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5866" y="908720"/>
            <a:ext cx="775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Ohledání míst požáru speciálně vycvičeným psem na hořlavé látky.</a:t>
            </a:r>
          </a:p>
        </p:txBody>
      </p:sp>
    </p:spTree>
    <p:extLst>
      <p:ext uri="{BB962C8B-B14F-4D97-AF65-F5344CB8AC3E}">
        <p14:creationId xmlns:p14="http://schemas.microsoft.com/office/powerpoint/2010/main" val="323691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11895" y="764704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ZAJIŠŤOVÁNÍ STOP NA MÍSTĚ POŽÁRU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2409" y="1484784"/>
            <a:ext cx="79342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Zajišťování stop na místě požáru je velmi důležitá a zodpovědná práce. Je potřeba pečlivě zajistit veškeré důkazy, které mohou prokázat úmyslné založení, nedbalost či technickou závadu.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Tyto stopy se musí zajistit ihned jak to jen jde, aby nedošlo k jejich poškození či znehodnocení.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Člověk, který tyto stopy zajišťuje se nazývá technik. </a:t>
            </a:r>
          </a:p>
          <a:p>
            <a:pPr algn="ctr"/>
            <a:endParaRPr lang="cs-CZ" dirty="0"/>
          </a:p>
          <a:p>
            <a:r>
              <a:rPr lang="cs-CZ" b="1" dirty="0"/>
              <a:t>Hasič = vyšetřovatel požáru             Policie = kriminalistický technik</a:t>
            </a:r>
          </a:p>
          <a:p>
            <a:endParaRPr lang="cs-CZ" b="1" dirty="0"/>
          </a:p>
          <a:p>
            <a:r>
              <a:rPr lang="cs-CZ" dirty="0"/>
              <a:t>Vytvoření náčrtu požářiště               Zajišťování stop a důkazů</a:t>
            </a:r>
          </a:p>
          <a:p>
            <a:r>
              <a:rPr lang="cs-CZ" dirty="0"/>
              <a:t>Zjišťování ohniska požáru                  Zajišťování daktyloskopických stop</a:t>
            </a:r>
          </a:p>
          <a:p>
            <a:r>
              <a:rPr lang="cs-CZ" dirty="0"/>
              <a:t>Fotodokumentace požářiště           Fotodokumentace</a:t>
            </a:r>
          </a:p>
          <a:p>
            <a:r>
              <a:rPr lang="cs-CZ" dirty="0"/>
              <a:t>Označování vzorků                           Sepsání vyšetřovací zprávy</a:t>
            </a:r>
          </a:p>
          <a:p>
            <a:r>
              <a:rPr lang="cs-CZ" dirty="0"/>
              <a:t>Odběr vzorků z požářiště                   </a:t>
            </a:r>
          </a:p>
          <a:p>
            <a:r>
              <a:rPr lang="cs-CZ" dirty="0"/>
              <a:t>Rozbor vzorků</a:t>
            </a:r>
          </a:p>
          <a:p>
            <a:r>
              <a:rPr lang="cs-CZ" dirty="0"/>
              <a:t>Sepsání vyšetřovací zprávy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40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48226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NÁČRTEK POŽÁŘIŠTĚ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327851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Slouží jako podklad pro vyšetřovatele po delší době vyšetřování, kdy je již požářiště uklizeno. Musí obsahovat přesné rozdělení místností /PŘED I PO POŽÁRU/, rozložení nábytku, vyznačeno hlavní ohnisko a vyznačení, kde se nacházejí jednotlivé vzorky i se vzdálenostmi jejich umístění</a:t>
            </a:r>
          </a:p>
        </p:txBody>
      </p:sp>
    </p:spTree>
    <p:extLst>
      <p:ext uri="{BB962C8B-B14F-4D97-AF65-F5344CB8AC3E}">
        <p14:creationId xmlns:p14="http://schemas.microsoft.com/office/powerpoint/2010/main" val="82055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24575" cy="53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6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8469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29255" y="454331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OZNAČOVÁNÍ VZORKŮ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37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3" y="1196752"/>
            <a:ext cx="722703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9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vyšetřovatelé požár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17" y="1805898"/>
            <a:ext cx="5976664" cy="449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748226"/>
            <a:ext cx="4876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FOTODOKUMENTACE POŽÁŘIŠTĚ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887234" y="1260903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/VIDEODOKUMENTACE/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60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7356" y="812479"/>
            <a:ext cx="424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ZAJIŠŤOVÁNÍ VZORKŮ/STOP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0959" y="1484784"/>
            <a:ext cx="73950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Stopy se musí zajistit co nejdříve, než dojde k jejich zničení.</a:t>
            </a:r>
          </a:p>
          <a:p>
            <a:endParaRPr lang="cs-CZ" dirty="0"/>
          </a:p>
          <a:p>
            <a:r>
              <a:rPr lang="cs-CZ" dirty="0"/>
              <a:t>Vzorky/stopy dělíme:</a:t>
            </a:r>
          </a:p>
          <a:p>
            <a:endParaRPr lang="cs-CZ" b="1" dirty="0"/>
          </a:p>
          <a:p>
            <a:r>
              <a:rPr lang="cs-CZ" b="1" dirty="0"/>
              <a:t>Vyšetřovatel požáru: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Vzorky popela či opálených částí dřeva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Ohořele el. spotřebiče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Podezřelé lahve – mohou být použity jako zápalné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Obaly od hořlavých látek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Kriminalistický technik: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Pachové stopy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Otisky prstů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Otisky bot či stop vozidla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r>
              <a:rPr lang="cs-CZ" dirty="0"/>
              <a:t>Při zajišťování stop používají vyšetřovatelé speciálně vybavené kufříky.</a:t>
            </a:r>
          </a:p>
        </p:txBody>
      </p:sp>
    </p:spTree>
    <p:extLst>
      <p:ext uri="{BB962C8B-B14F-4D97-AF65-F5344CB8AC3E}">
        <p14:creationId xmlns:p14="http://schemas.microsoft.com/office/powerpoint/2010/main" val="30748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vyšetřovatelé požár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1573"/>
            <a:ext cx="2894443" cy="432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59476" y="908720"/>
            <a:ext cx="6798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PŘÍČINY VZNIKU POŽÁRU</a:t>
            </a:r>
            <a:endParaRPr lang="cs-CZ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988840"/>
            <a:ext cx="3587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Technická závada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Úmysl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Vlivem počasí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Nedbalost</a:t>
            </a:r>
          </a:p>
        </p:txBody>
      </p:sp>
    </p:spTree>
    <p:extLst>
      <p:ext uri="{BB962C8B-B14F-4D97-AF65-F5344CB8AC3E}">
        <p14:creationId xmlns:p14="http://schemas.microsoft.com/office/powerpoint/2010/main" val="159537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7356" y="812479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KUFR VYŠETŘOVATELE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156" y="2056948"/>
            <a:ext cx="4876614" cy="33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888133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Obsah: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Rukavice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Fotoaparát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Baterka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Pinzeta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Zápisník + tužka/propiska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Sáčky na odběr vzorků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Zkumavky na odběr vzorků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Sklenice na odběr vzorků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Sadu čísel pro </a:t>
            </a:r>
            <a:r>
              <a:rPr lang="cs-CZ" dirty="0" err="1"/>
              <a:t>ozn</a:t>
            </a:r>
            <a:r>
              <a:rPr lang="cs-CZ" dirty="0"/>
              <a:t>. vzorků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Vata / vatové tyčinky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Kriminalistický </a:t>
            </a:r>
            <a:r>
              <a:rPr lang="cs-CZ" b="1" dirty="0" err="1"/>
              <a:t>technit</a:t>
            </a:r>
            <a:r>
              <a:rPr lang="cs-CZ" b="1" dirty="0"/>
              <a:t>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Sada na odběr otisků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Uhel + </a:t>
            </a:r>
            <a:r>
              <a:rPr lang="cs-CZ" dirty="0" err="1"/>
              <a:t>štetec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Daktyloskopická </a:t>
            </a:r>
            <a:r>
              <a:rPr lang="cs-CZ" dirty="0" err="1"/>
              <a:t>lepítka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Sádra</a:t>
            </a:r>
          </a:p>
        </p:txBody>
      </p:sp>
    </p:spTree>
    <p:extLst>
      <p:ext uri="{BB962C8B-B14F-4D97-AF65-F5344CB8AC3E}">
        <p14:creationId xmlns:p14="http://schemas.microsoft.com/office/powerpoint/2010/main" val="80880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 pro zápalná lá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0449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77356" y="611784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ODBĚR VZORKŮ/STOP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136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70886"/>
            <a:ext cx="47244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1527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2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7356" y="812479"/>
            <a:ext cx="291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ZAJIŠŤOVÁNÍ STOP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7356" y="1516142"/>
            <a:ext cx="264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Otisk podrážky obuvi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4"/>
            <a:ext cx="2232248" cy="41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43774"/>
            <a:ext cx="5038725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11960" y="19842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Sádrový odlitek podrážky obuvi </a:t>
            </a:r>
          </a:p>
        </p:txBody>
      </p:sp>
    </p:spTree>
    <p:extLst>
      <p:ext uri="{BB962C8B-B14F-4D97-AF65-F5344CB8AC3E}">
        <p14:creationId xmlns:p14="http://schemas.microsoft.com/office/powerpoint/2010/main" val="54079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99136" y="590084"/>
            <a:ext cx="291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ZAJIŠŤOVÁNÍ STOP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9136" y="1308272"/>
            <a:ext cx="75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Stejně jako otisk podrážky bot může pachatele usvědčit i otisk pneumatiky jeho vozidla.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2" y="2276872"/>
            <a:ext cx="6912768" cy="4117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3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7356" y="812479"/>
            <a:ext cx="291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ZAJIŠŤOVÁNÍ STOP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01263" y="1473703"/>
            <a:ext cx="746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Nejčastějším způsobem odhalení pachatele jsou otisky prstů.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431" y="2588462"/>
            <a:ext cx="4051929" cy="303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3621"/>
            <a:ext cx="41624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7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908720"/>
            <a:ext cx="651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DOKUMENTACE ŠETŘENÍ POŽÁRU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770485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Obsahuje:</a:t>
            </a:r>
          </a:p>
          <a:p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Informace o výjezdu /ohlašovatel, čas, tel. číslo, audiozáznam/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Dílčí zpráva o zásahu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Nákres místa požáru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Fotodokumentace / </a:t>
            </a:r>
            <a:r>
              <a:rPr lang="cs-CZ" dirty="0" err="1"/>
              <a:t>Videodokumentace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Seznam zajištěných stop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Výpovědi svědků a hasičů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Laboratorní výsledky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Vyšetřovací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Závěrečná zpráva</a:t>
            </a:r>
          </a:p>
        </p:txBody>
      </p:sp>
    </p:spTree>
    <p:extLst>
      <p:ext uri="{BB962C8B-B14F-4D97-AF65-F5344CB8AC3E}">
        <p14:creationId xmlns:p14="http://schemas.microsoft.com/office/powerpoint/2010/main" val="4856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6354" y="908720"/>
            <a:ext cx="5004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PŘÍČINY VZNIKU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628800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Technická závada</a:t>
            </a:r>
          </a:p>
          <a:p>
            <a:r>
              <a:rPr lang="cs-CZ" sz="2000" dirty="0"/>
              <a:t>     </a:t>
            </a:r>
          </a:p>
          <a:p>
            <a:r>
              <a:rPr lang="cs-CZ" dirty="0"/>
              <a:t>Nejčastěji z důvodu špatné elektroinstalace, nedodržení bezpečnostních pokynů apod.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Dopravní vozidla</a:t>
            </a:r>
          </a:p>
          <a:p>
            <a:pPr marL="285750" indent="-285750">
              <a:buFontTx/>
              <a:buChar char="-"/>
            </a:pPr>
            <a:r>
              <a:rPr lang="cs-CZ" dirty="0"/>
              <a:t>Mobilní nabíječky</a:t>
            </a:r>
          </a:p>
          <a:p>
            <a:pPr marL="285750" indent="-285750">
              <a:buFontTx/>
              <a:buChar char="-"/>
            </a:pPr>
            <a:r>
              <a:rPr lang="cs-CZ" dirty="0"/>
              <a:t>Rychlovarné konvice </a:t>
            </a:r>
          </a:p>
          <a:p>
            <a:pPr marL="285750" indent="-285750">
              <a:buFontTx/>
              <a:buChar char="-"/>
            </a:pPr>
            <a:r>
              <a:rPr lang="cs-CZ" dirty="0"/>
              <a:t>Zásuvky </a:t>
            </a:r>
          </a:p>
          <a:p>
            <a:pPr marL="285750" indent="-285750">
              <a:buFontTx/>
              <a:buChar char="-"/>
            </a:pPr>
            <a:r>
              <a:rPr lang="cs-CZ" dirty="0"/>
              <a:t>Televizory apod.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/>
              <a:t>Předcházení vzniku požáru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Důležité pravidelné revize,</a:t>
            </a:r>
          </a:p>
          <a:p>
            <a:pPr marL="285750" indent="-285750">
              <a:buFontTx/>
              <a:buChar char="-"/>
            </a:pPr>
            <a:r>
              <a:rPr lang="cs-CZ" dirty="0"/>
              <a:t>vytahování spotřebičů ze zásuvek apod.</a:t>
            </a:r>
          </a:p>
        </p:txBody>
      </p:sp>
    </p:spTree>
    <p:extLst>
      <p:ext uri="{BB962C8B-B14F-4D97-AF65-F5344CB8AC3E}">
        <p14:creationId xmlns:p14="http://schemas.microsoft.com/office/powerpoint/2010/main" val="403801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082" y="1540214"/>
            <a:ext cx="50794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Výsledek obrázku pro ohořelí mobi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r="18124"/>
          <a:stretch/>
        </p:blipFill>
        <p:spPr bwMode="auto">
          <a:xfrm>
            <a:off x="4860032" y="1467225"/>
            <a:ext cx="3524245" cy="33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6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18358" y="934570"/>
            <a:ext cx="5004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PŘÍČINY VZNIKU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699583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Úmysl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/>
          </a:p>
          <a:p>
            <a:r>
              <a:rPr lang="cs-CZ" dirty="0"/>
              <a:t>Nejčastěji k těmto požárům dochází při pojišťovacích podvodech nebo při pokusu někoho zranit.</a:t>
            </a:r>
          </a:p>
          <a:p>
            <a:endParaRPr lang="cs-CZ" dirty="0"/>
          </a:p>
          <a:p>
            <a:r>
              <a:rPr lang="cs-CZ" dirty="0"/>
              <a:t>Pachatel tohoto činu se dopouští trestné činnosti.</a:t>
            </a:r>
          </a:p>
        </p:txBody>
      </p:sp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36" y="3645024"/>
            <a:ext cx="4741874" cy="266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2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6355" y="908720"/>
            <a:ext cx="5004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PŘÍČINY VZNIKU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844824"/>
            <a:ext cx="74888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Vlivem počasí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/>
          </a:p>
          <a:p>
            <a:r>
              <a:rPr lang="cs-CZ" dirty="0"/>
              <a:t>K takovýmto požárům dochází při extrémním počasí.</a:t>
            </a:r>
          </a:p>
          <a:p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dirty="0"/>
              <a:t>Extrémní sucho /lesní požár, požár pole apod./</a:t>
            </a:r>
          </a:p>
          <a:p>
            <a:pPr marL="285750" indent="-285750">
              <a:buFontTx/>
              <a:buChar char="-"/>
            </a:pPr>
            <a:r>
              <a:rPr lang="cs-CZ" dirty="0"/>
              <a:t>Bouřka </a:t>
            </a:r>
          </a:p>
        </p:txBody>
      </p:sp>
      <p:pic>
        <p:nvPicPr>
          <p:cNvPr id="1024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18" y="3464420"/>
            <a:ext cx="3956298" cy="297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bl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5342"/>
            <a:ext cx="352425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5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6354" y="908720"/>
            <a:ext cx="5004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PŘÍČINY VZNIKU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11363" y="162880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Nedbalost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/>
          </a:p>
          <a:p>
            <a:r>
              <a:rPr lang="cs-CZ" dirty="0"/>
              <a:t>K tomuto druhu požáru dochází z neopatrnosti lidí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/>
              <a:t>Při extrémním suchu odhození nedopalku do lesa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Rozdělávání ohně na nevhodném místě 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rgbClr val="FF0000"/>
                </a:solidFill>
              </a:rPr>
              <a:t>Špatný stav komínového tělesa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Hromadění věcí o odpadků v místnostech s topidly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1363" y="4293096"/>
            <a:ext cx="75135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Předcházení vzniku požáru</a:t>
            </a:r>
          </a:p>
          <a:p>
            <a:endParaRPr lang="cs-CZ" b="1" dirty="0"/>
          </a:p>
          <a:p>
            <a:pPr marL="285750" indent="-285750">
              <a:buFontTx/>
              <a:buChar char="-"/>
            </a:pPr>
            <a:r>
              <a:rPr lang="cs-CZ" dirty="0"/>
              <a:t>Zákaz kouření a odhazování nedopalků v přírodě</a:t>
            </a:r>
          </a:p>
          <a:p>
            <a:pPr marL="285750" indent="-285750">
              <a:buFontTx/>
              <a:buChar char="-"/>
            </a:pPr>
            <a:r>
              <a:rPr lang="cs-CZ" dirty="0"/>
              <a:t>Rozdělávání ohně na vhodných místech a jejich řádné uhašení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Pravidelná revize komínového tělesa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Pravidelné čištění komínů min. 2x do roka</a:t>
            </a:r>
          </a:p>
        </p:txBody>
      </p:sp>
    </p:spTree>
    <p:extLst>
      <p:ext uri="{BB962C8B-B14F-4D97-AF65-F5344CB8AC3E}">
        <p14:creationId xmlns:p14="http://schemas.microsoft.com/office/powerpoint/2010/main" val="269953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/>
          <a:stretch/>
        </p:blipFill>
        <p:spPr bwMode="auto">
          <a:xfrm>
            <a:off x="4139952" y="1717775"/>
            <a:ext cx="405625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ýsledek obrázku pro požár komí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950" y="2016277"/>
            <a:ext cx="4930479" cy="329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4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vyšetřovatelé požár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34" y="1628800"/>
            <a:ext cx="5846747" cy="286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57503" y="908720"/>
            <a:ext cx="72026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OHLEDÁNÍ A ŠETŘENÍ MÍSTA POŽÁRU</a:t>
            </a:r>
            <a:endParaRPr lang="cs-CZ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8471" y="463298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Při podezření ze spáchání trestného činu nebo při požáru, kde hrozí větší škoda na majetku je potřeba vždy tuto událost vyšetřit.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Při vyšetřování hasiči spolupracují s policií a dalšími specialisty.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Pojďme si o tom povědět více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18967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1404</TotalTime>
  <Words>620</Words>
  <Application>Microsoft Office PowerPoint</Application>
  <PresentationFormat>Předvádění na obrazovce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Fazeta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OS Semily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Justiční stráž v Semilech</dc:creator>
  <cp:lastModifiedBy>Hasiči Podmoklice</cp:lastModifiedBy>
  <cp:revision>122</cp:revision>
  <dcterms:created xsi:type="dcterms:W3CDTF">2016-10-20T12:03:02Z</dcterms:created>
  <dcterms:modified xsi:type="dcterms:W3CDTF">2025-12-11T05:56:35Z</dcterms:modified>
</cp:coreProperties>
</file>